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0" r:id="rId2"/>
    <p:sldId id="259" r:id="rId3"/>
    <p:sldId id="256" r:id="rId4"/>
    <p:sldId id="261" r:id="rId5"/>
    <p:sldId id="264" r:id="rId6"/>
    <p:sldId id="266" r:id="rId7"/>
    <p:sldId id="267" r:id="rId8"/>
    <p:sldId id="272" r:id="rId9"/>
    <p:sldId id="273" r:id="rId10"/>
    <p:sldId id="274" r:id="rId11"/>
    <p:sldId id="275" r:id="rId12"/>
    <p:sldId id="276" r:id="rId13"/>
    <p:sldId id="277" r:id="rId14"/>
    <p:sldId id="263" r:id="rId15"/>
    <p:sldId id="278" r:id="rId16"/>
    <p:sldId id="296" r:id="rId17"/>
    <p:sldId id="297" r:id="rId18"/>
    <p:sldId id="279" r:id="rId19"/>
    <p:sldId id="262" r:id="rId20"/>
    <p:sldId id="268" r:id="rId21"/>
    <p:sldId id="280" r:id="rId22"/>
    <p:sldId id="269" r:id="rId23"/>
    <p:sldId id="300" r:id="rId24"/>
    <p:sldId id="299"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71" r:id="rId39"/>
    <p:sldId id="298" r:id="rId40"/>
    <p:sldId id="270" r:id="rId41"/>
    <p:sldId id="25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4701F-7280-434E-8A24-DB6B9D370316}" type="datetimeFigureOut">
              <a:rPr lang="en-US" smtClean="0"/>
              <a:t>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2BC6D5-CD08-4375-AEE5-720E78533B4C}" type="slidenum">
              <a:rPr lang="en-US" smtClean="0"/>
              <a:t>‹#›</a:t>
            </a:fld>
            <a:endParaRPr lang="en-US"/>
          </a:p>
        </p:txBody>
      </p:sp>
    </p:spTree>
    <p:extLst>
      <p:ext uri="{BB962C8B-B14F-4D97-AF65-F5344CB8AC3E}">
        <p14:creationId xmlns:p14="http://schemas.microsoft.com/office/powerpoint/2010/main" val="114367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64DC3F12-26D7-4A8C-935F-1B02C266C1A9}" type="slidenum">
              <a:rPr lang="en-US" altLang="en-US" smtClean="0">
                <a:latin typeface="Calibri" pitchFamily="34" charset="0"/>
              </a:rPr>
              <a:pPr fontAlgn="base">
                <a:spcBef>
                  <a:spcPct val="0"/>
                </a:spcBef>
                <a:spcAft>
                  <a:spcPct val="0"/>
                </a:spcAft>
                <a:defRPr/>
              </a:pPr>
              <a:t>5</a:t>
            </a:fld>
            <a:endParaRPr lang="en-US" altLang="en-US" smtClean="0">
              <a:latin typeface="Calibri"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69E43-C4E3-4542-BEF2-AE729A96EF07}"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0CD87-F103-469E-9F0A-F6A824CE3E39}" type="slidenum">
              <a:rPr lang="en-US" smtClean="0"/>
              <a:t>‹#›</a:t>
            </a:fld>
            <a:endParaRPr lang="en-US"/>
          </a:p>
        </p:txBody>
      </p:sp>
    </p:spTree>
    <p:extLst>
      <p:ext uri="{BB962C8B-B14F-4D97-AF65-F5344CB8AC3E}">
        <p14:creationId xmlns:p14="http://schemas.microsoft.com/office/powerpoint/2010/main" val="10735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9E43-C4E3-4542-BEF2-AE729A96EF07}"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0CD87-F103-469E-9F0A-F6A824CE3E39}" type="slidenum">
              <a:rPr lang="en-US" smtClean="0"/>
              <a:t>‹#›</a:t>
            </a:fld>
            <a:endParaRPr lang="en-US"/>
          </a:p>
        </p:txBody>
      </p:sp>
    </p:spTree>
    <p:extLst>
      <p:ext uri="{BB962C8B-B14F-4D97-AF65-F5344CB8AC3E}">
        <p14:creationId xmlns:p14="http://schemas.microsoft.com/office/powerpoint/2010/main" val="18629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9E43-C4E3-4542-BEF2-AE729A96EF07}"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0CD87-F103-469E-9F0A-F6A824CE3E39}" type="slidenum">
              <a:rPr lang="en-US" smtClean="0"/>
              <a:t>‹#›</a:t>
            </a:fld>
            <a:endParaRPr lang="en-US"/>
          </a:p>
        </p:txBody>
      </p:sp>
    </p:spTree>
    <p:extLst>
      <p:ext uri="{BB962C8B-B14F-4D97-AF65-F5344CB8AC3E}">
        <p14:creationId xmlns:p14="http://schemas.microsoft.com/office/powerpoint/2010/main" val="2888336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2538"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1252538"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252538"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214938"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252538" y="6248400"/>
            <a:ext cx="19050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690938"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119938" y="6248400"/>
            <a:ext cx="1905000" cy="457200"/>
          </a:xfrm>
        </p:spPr>
        <p:txBody>
          <a:bodyPr/>
          <a:lstStyle>
            <a:lvl1pPr>
              <a:defRPr/>
            </a:lvl1pPr>
          </a:lstStyle>
          <a:p>
            <a:pPr>
              <a:defRPr/>
            </a:pPr>
            <a:fld id="{28137B88-80CE-4505-B299-EECACF8A84C5}" type="slidenum">
              <a:rPr lang="en-US"/>
              <a:pPr>
                <a:defRPr/>
              </a:pPr>
              <a:t>‹#›</a:t>
            </a:fld>
            <a:endParaRPr lang="en-US"/>
          </a:p>
        </p:txBody>
      </p:sp>
    </p:spTree>
    <p:extLst>
      <p:ext uri="{BB962C8B-B14F-4D97-AF65-F5344CB8AC3E}">
        <p14:creationId xmlns:p14="http://schemas.microsoft.com/office/powerpoint/2010/main" val="868318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24084556-98D8-43F8-AF05-5284EC276770}" type="slidenum">
              <a:rPr lang="en-US"/>
              <a:pPr>
                <a:defRPr/>
              </a:pPr>
              <a:t>‹#›</a:t>
            </a:fld>
            <a:endParaRPr lang="en-US"/>
          </a:p>
        </p:txBody>
      </p:sp>
    </p:spTree>
    <p:extLst>
      <p:ext uri="{BB962C8B-B14F-4D97-AF65-F5344CB8AC3E}">
        <p14:creationId xmlns:p14="http://schemas.microsoft.com/office/powerpoint/2010/main" val="2731462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2538"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1252538"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14938"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52538"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690938"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119938" y="6248400"/>
            <a:ext cx="1905000" cy="457200"/>
          </a:xfrm>
        </p:spPr>
        <p:txBody>
          <a:bodyPr/>
          <a:lstStyle>
            <a:lvl1pPr>
              <a:defRPr/>
            </a:lvl1pPr>
          </a:lstStyle>
          <a:p>
            <a:pPr>
              <a:defRPr/>
            </a:pPr>
            <a:fld id="{A48B6059-82A3-443F-8560-29F71F8D61AF}" type="slidenum">
              <a:rPr lang="en-US"/>
              <a:pPr>
                <a:defRPr/>
              </a:pPr>
              <a:t>‹#›</a:t>
            </a:fld>
            <a:endParaRPr lang="en-US"/>
          </a:p>
        </p:txBody>
      </p:sp>
    </p:spTree>
    <p:extLst>
      <p:ext uri="{BB962C8B-B14F-4D97-AF65-F5344CB8AC3E}">
        <p14:creationId xmlns:p14="http://schemas.microsoft.com/office/powerpoint/2010/main" val="1785162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2538"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252538"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4938"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52538"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690938"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119938" y="6248400"/>
            <a:ext cx="1905000" cy="457200"/>
          </a:xfrm>
        </p:spPr>
        <p:txBody>
          <a:bodyPr/>
          <a:lstStyle>
            <a:lvl1pPr>
              <a:defRPr/>
            </a:lvl1pPr>
          </a:lstStyle>
          <a:p>
            <a:pPr>
              <a:defRPr/>
            </a:pPr>
            <a:fld id="{5C45C2E0-CD7B-4238-BDA2-0A2539F8E5D0}" type="slidenum">
              <a:rPr lang="en-US"/>
              <a:pPr>
                <a:defRPr/>
              </a:pPr>
              <a:t>‹#›</a:t>
            </a:fld>
            <a:endParaRPr lang="en-US"/>
          </a:p>
        </p:txBody>
      </p:sp>
    </p:spTree>
    <p:extLst>
      <p:ext uri="{BB962C8B-B14F-4D97-AF65-F5344CB8AC3E}">
        <p14:creationId xmlns:p14="http://schemas.microsoft.com/office/powerpoint/2010/main" val="3917688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9E43-C4E3-4542-BEF2-AE729A96EF07}"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0CD87-F103-469E-9F0A-F6A824CE3E39}" type="slidenum">
              <a:rPr lang="en-US" smtClean="0"/>
              <a:t>‹#›</a:t>
            </a:fld>
            <a:endParaRPr lang="en-US"/>
          </a:p>
        </p:txBody>
      </p:sp>
    </p:spTree>
    <p:extLst>
      <p:ext uri="{BB962C8B-B14F-4D97-AF65-F5344CB8AC3E}">
        <p14:creationId xmlns:p14="http://schemas.microsoft.com/office/powerpoint/2010/main" val="146096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69E43-C4E3-4542-BEF2-AE729A96EF07}"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0CD87-F103-469E-9F0A-F6A824CE3E39}" type="slidenum">
              <a:rPr lang="en-US" smtClean="0"/>
              <a:t>‹#›</a:t>
            </a:fld>
            <a:endParaRPr lang="en-US"/>
          </a:p>
        </p:txBody>
      </p:sp>
    </p:spTree>
    <p:extLst>
      <p:ext uri="{BB962C8B-B14F-4D97-AF65-F5344CB8AC3E}">
        <p14:creationId xmlns:p14="http://schemas.microsoft.com/office/powerpoint/2010/main" val="290134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69E43-C4E3-4542-BEF2-AE729A96EF07}"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0CD87-F103-469E-9F0A-F6A824CE3E39}" type="slidenum">
              <a:rPr lang="en-US" smtClean="0"/>
              <a:t>‹#›</a:t>
            </a:fld>
            <a:endParaRPr lang="en-US"/>
          </a:p>
        </p:txBody>
      </p:sp>
    </p:spTree>
    <p:extLst>
      <p:ext uri="{BB962C8B-B14F-4D97-AF65-F5344CB8AC3E}">
        <p14:creationId xmlns:p14="http://schemas.microsoft.com/office/powerpoint/2010/main" val="101492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69E43-C4E3-4542-BEF2-AE729A96EF07}"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30CD87-F103-469E-9F0A-F6A824CE3E39}" type="slidenum">
              <a:rPr lang="en-US" smtClean="0"/>
              <a:t>‹#›</a:t>
            </a:fld>
            <a:endParaRPr lang="en-US"/>
          </a:p>
        </p:txBody>
      </p:sp>
    </p:spTree>
    <p:extLst>
      <p:ext uri="{BB962C8B-B14F-4D97-AF65-F5344CB8AC3E}">
        <p14:creationId xmlns:p14="http://schemas.microsoft.com/office/powerpoint/2010/main" val="225370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69E43-C4E3-4542-BEF2-AE729A96EF07}"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30CD87-F103-469E-9F0A-F6A824CE3E39}" type="slidenum">
              <a:rPr lang="en-US" smtClean="0"/>
              <a:t>‹#›</a:t>
            </a:fld>
            <a:endParaRPr lang="en-US"/>
          </a:p>
        </p:txBody>
      </p:sp>
    </p:spTree>
    <p:extLst>
      <p:ext uri="{BB962C8B-B14F-4D97-AF65-F5344CB8AC3E}">
        <p14:creationId xmlns:p14="http://schemas.microsoft.com/office/powerpoint/2010/main" val="50455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69E43-C4E3-4542-BEF2-AE729A96EF07}"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30CD87-F103-469E-9F0A-F6A824CE3E39}" type="slidenum">
              <a:rPr lang="en-US" smtClean="0"/>
              <a:t>‹#›</a:t>
            </a:fld>
            <a:endParaRPr lang="en-US"/>
          </a:p>
        </p:txBody>
      </p:sp>
    </p:spTree>
    <p:extLst>
      <p:ext uri="{BB962C8B-B14F-4D97-AF65-F5344CB8AC3E}">
        <p14:creationId xmlns:p14="http://schemas.microsoft.com/office/powerpoint/2010/main" val="204201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69E43-C4E3-4542-BEF2-AE729A96EF07}"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0CD87-F103-469E-9F0A-F6A824CE3E39}" type="slidenum">
              <a:rPr lang="en-US" smtClean="0"/>
              <a:t>‹#›</a:t>
            </a:fld>
            <a:endParaRPr lang="en-US"/>
          </a:p>
        </p:txBody>
      </p:sp>
    </p:spTree>
    <p:extLst>
      <p:ext uri="{BB962C8B-B14F-4D97-AF65-F5344CB8AC3E}">
        <p14:creationId xmlns:p14="http://schemas.microsoft.com/office/powerpoint/2010/main" val="332910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69E43-C4E3-4542-BEF2-AE729A96EF07}"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0CD87-F103-469E-9F0A-F6A824CE3E39}" type="slidenum">
              <a:rPr lang="en-US" smtClean="0"/>
              <a:t>‹#›</a:t>
            </a:fld>
            <a:endParaRPr lang="en-US"/>
          </a:p>
        </p:txBody>
      </p:sp>
    </p:spTree>
    <p:extLst>
      <p:ext uri="{BB962C8B-B14F-4D97-AF65-F5344CB8AC3E}">
        <p14:creationId xmlns:p14="http://schemas.microsoft.com/office/powerpoint/2010/main" val="317563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69E43-C4E3-4542-BEF2-AE729A96EF07}" type="datetimeFigureOut">
              <a:rPr lang="en-US" smtClean="0"/>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0CD87-F103-469E-9F0A-F6A824CE3E39}" type="slidenum">
              <a:rPr lang="en-US" smtClean="0"/>
              <a:t>‹#›</a:t>
            </a:fld>
            <a:endParaRPr lang="en-US"/>
          </a:p>
        </p:txBody>
      </p:sp>
    </p:spTree>
    <p:extLst>
      <p:ext uri="{BB962C8B-B14F-4D97-AF65-F5344CB8AC3E}">
        <p14:creationId xmlns:p14="http://schemas.microsoft.com/office/powerpoint/2010/main" val="544381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youtube.com/watch?v=BGlve8jDPBo" TargetMode="External"/><Relationship Id="rId13"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7.jpeg"/><Relationship Id="rId12" Type="http://schemas.openxmlformats.org/officeDocument/2006/relationships/hyperlink" Target="http://www.angelfire.com/wi/fishbert/images/cobb.jpg" TargetMode="External"/><Relationship Id="rId2" Type="http://schemas.openxmlformats.org/officeDocument/2006/relationships/hyperlink" Target="http://www.youtube.com/watch?v=f_AsOroeb8w" TargetMode="External"/><Relationship Id="rId1" Type="http://schemas.openxmlformats.org/officeDocument/2006/relationships/slideLayout" Target="../slideLayouts/slideLayout14.xml"/><Relationship Id="rId6" Type="http://schemas.openxmlformats.org/officeDocument/2006/relationships/hyperlink" Target="//upload.wikimedia.org/wikipedia/commons/2/2e/Gehrig_cropped.jpg" TargetMode="External"/><Relationship Id="rId11" Type="http://schemas.openxmlformats.org/officeDocument/2006/relationships/image" Target="../media/image39.jpeg"/><Relationship Id="rId5" Type="http://schemas.openxmlformats.org/officeDocument/2006/relationships/image" Target="../media/image36.jpeg"/><Relationship Id="rId15" Type="http://schemas.openxmlformats.org/officeDocument/2006/relationships/image" Target="../media/image41.png"/><Relationship Id="rId10" Type="http://schemas.openxmlformats.org/officeDocument/2006/relationships/hyperlink" Target="http://www.youtube.com/watch?v=dbzL78_x2aI" TargetMode="External"/><Relationship Id="rId4" Type="http://schemas.openxmlformats.org/officeDocument/2006/relationships/hyperlink" Target="http://www.youtube.com/watch?v=uS7Iq_I0i6M" TargetMode="External"/><Relationship Id="rId9" Type="http://schemas.openxmlformats.org/officeDocument/2006/relationships/image" Target="../media/image38.jpeg"/><Relationship Id="rId14" Type="http://schemas.openxmlformats.org/officeDocument/2006/relationships/hyperlink" Target="http://en.wikipedia.org/wiki/File:Walter_Hagen_1914.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youtube.com/watch?v=uIUL_qUJUOo" TargetMode="External"/><Relationship Id="rId1" Type="http://schemas.openxmlformats.org/officeDocument/2006/relationships/slideLayout" Target="../slideLayouts/slideLayout15.xml"/><Relationship Id="rId5" Type="http://schemas.openxmlformats.org/officeDocument/2006/relationships/image" Target="../media/image44.gif"/><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3.jpeg"/><Relationship Id="rId3" Type="http://schemas.openxmlformats.org/officeDocument/2006/relationships/image" Target="../media/image46.jpeg"/><Relationship Id="rId7" Type="http://schemas.openxmlformats.org/officeDocument/2006/relationships/hyperlink" Target="http://www.aclink.org/aclibrary/75th/flappers.jpg" TargetMode="External"/><Relationship Id="rId12" Type="http://schemas.openxmlformats.org/officeDocument/2006/relationships/image" Target="../media/image52.jpeg"/><Relationship Id="rId2" Type="http://schemas.openxmlformats.org/officeDocument/2006/relationships/image" Target="../media/image45.jpeg"/><Relationship Id="rId1" Type="http://schemas.openxmlformats.org/officeDocument/2006/relationships/slideLayout" Target="../slideLayouts/slideLayout4.xml"/><Relationship Id="rId6" Type="http://schemas.openxmlformats.org/officeDocument/2006/relationships/image" Target="../media/image48.jpeg"/><Relationship Id="rId11" Type="http://schemas.openxmlformats.org/officeDocument/2006/relationships/image" Target="../media/image51.png"/><Relationship Id="rId5" Type="http://schemas.openxmlformats.org/officeDocument/2006/relationships/hyperlink" Target="http://uwadmnweb.uwyo.edu/ahc/jpgs/womenshistory2002/Women's%20History%20Web%20Photos/flappers.jpg" TargetMode="External"/><Relationship Id="rId10" Type="http://schemas.openxmlformats.org/officeDocument/2006/relationships/image" Target="../media/image50.png"/><Relationship Id="rId4" Type="http://schemas.openxmlformats.org/officeDocument/2006/relationships/image" Target="../media/image47.jpeg"/><Relationship Id="rId9" Type="http://schemas.openxmlformats.org/officeDocument/2006/relationships/hyperlink" Target="http://www.artcontempora.com/macintosh/available/fournol/armstrong.html" TargetMode="External"/><Relationship Id="rId14" Type="http://schemas.openxmlformats.org/officeDocument/2006/relationships/image" Target="../media/image54.jpeg"/></Relationships>
</file>

<file path=ppt/slides/_rels/slide1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hyperlink" Target="http://www.youtube.com/watch?v=ZxP0cf1bpTM" TargetMode="External"/><Relationship Id="rId7" Type="http://schemas.openxmlformats.org/officeDocument/2006/relationships/hyperlink" Target="http://www.youtube.com/watch?v=yjZXNU21fG8" TargetMode="External"/><Relationship Id="rId2" Type="http://schemas.openxmlformats.org/officeDocument/2006/relationships/hyperlink" Target="http://www.youtube.com/watch?v=ZJC21zzkwoE" TargetMode="Externa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hyperlink" Target="http://www.youtube.com/watch?v=CCJu4LtybE8&amp;feature=related" TargetMode="External"/><Relationship Id="rId10" Type="http://schemas.openxmlformats.org/officeDocument/2006/relationships/image" Target="../media/image58.jpeg"/><Relationship Id="rId4" Type="http://schemas.openxmlformats.org/officeDocument/2006/relationships/image" Target="../media/image55.jpeg"/><Relationship Id="rId9" Type="http://schemas.openxmlformats.org/officeDocument/2006/relationships/hyperlink" Target="http://www.youtube.com/watch?v=Vio-TjMi5_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s://www.youtube.com/watch?v=VfOR1XCMf7A&amp;list=PL8dPuuaLjXtMwmepBjTSG593eG7ObzO7s&amp;index=3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2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s://www.youtube.com/watch?v=h4ZyuULy9zs" TargetMode="Externa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2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2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www.moma.org/interactives/exhibitions/2015/onewayticket/panel/1/intro" TargetMode="Externa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2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14.xml"/><Relationship Id="rId4" Type="http://schemas.openxmlformats.org/officeDocument/2006/relationships/image" Target="../media/image98.jpeg"/></Relationships>
</file>

<file path=ppt/slides/_rels/slide3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hyperlink" Target="http://www.npr.org/2015/09/10/439114563/americas-forgotten-history-of-mexican-american-repatriation" TargetMode="Externa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4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hyperlink" Target="http://www.travelchannel.com/shows/mysteries-at-the-museum/video/sacco-and-vanzetti-innoce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jpeg"/><Relationship Id="rId18" Type="http://schemas.openxmlformats.org/officeDocument/2006/relationships/hyperlink" Target="http://www.ellisparkerbutler.info/epb/pic/v11/colliers_1926_02_27_a.jpg" TargetMode="External"/><Relationship Id="rId3" Type="http://schemas.openxmlformats.org/officeDocument/2006/relationships/image" Target="../media/image13.jpeg"/><Relationship Id="rId7" Type="http://schemas.openxmlformats.org/officeDocument/2006/relationships/image" Target="../media/image16.jpeg"/><Relationship Id="rId12" Type="http://schemas.openxmlformats.org/officeDocument/2006/relationships/hyperlink" Target="http://www.ellisparkerbutler.info/epb/pic/american_boy_1921_07_a.jpg" TargetMode="External"/><Relationship Id="rId17" Type="http://schemas.openxmlformats.org/officeDocument/2006/relationships/image" Target="../media/image23.jpeg"/><Relationship Id="rId2" Type="http://schemas.openxmlformats.org/officeDocument/2006/relationships/image" Target="../media/image12.jpeg"/><Relationship Id="rId16" Type="http://schemas.openxmlformats.org/officeDocument/2006/relationships/hyperlink" Target="http://www.oldmagazinearticles.com/articles.php?cid=6" TargetMode="External"/><Relationship Id="rId1" Type="http://schemas.openxmlformats.org/officeDocument/2006/relationships/slideLayout" Target="../slideLayouts/slideLayout12.xml"/><Relationship Id="rId6" Type="http://schemas.openxmlformats.org/officeDocument/2006/relationships/hyperlink" Target="http://www.ellisparkerbutler.info/epb/pic/v07/farm_life_1926_11_a.jpg" TargetMode="External"/><Relationship Id="rId11" Type="http://schemas.openxmlformats.org/officeDocument/2006/relationships/image" Target="../media/image20.jpeg"/><Relationship Id="rId5" Type="http://schemas.openxmlformats.org/officeDocument/2006/relationships/image" Target="../media/image15.jpeg"/><Relationship Id="rId15" Type="http://schemas.openxmlformats.org/officeDocument/2006/relationships/image" Target="../media/image22.jpeg"/><Relationship Id="rId10" Type="http://schemas.openxmlformats.org/officeDocument/2006/relationships/image" Target="../media/image19.jpeg"/><Relationship Id="rId19" Type="http://schemas.openxmlformats.org/officeDocument/2006/relationships/image" Target="../media/image24.jpeg"/><Relationship Id="rId4" Type="http://schemas.openxmlformats.org/officeDocument/2006/relationships/image" Target="../media/image14.jpeg"/><Relationship Id="rId9" Type="http://schemas.openxmlformats.org/officeDocument/2006/relationships/image" Target="../media/image18.jpeg"/><Relationship Id="rId14" Type="http://schemas.openxmlformats.org/officeDocument/2006/relationships/hyperlink" Target="http://www.ellisparkerbutler.info/epb/pic/v07/american_girl_1927_09_a.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jpeg"/><Relationship Id="rId2" Type="http://schemas.openxmlformats.org/officeDocument/2006/relationships/hyperlink" Target="http://www.youtube.com/watch?v=BBgghnQF6E4" TargetMode="External"/><Relationship Id="rId1" Type="http://schemas.openxmlformats.org/officeDocument/2006/relationships/slideLayout" Target="../slideLayouts/slideLayout14.xml"/><Relationship Id="rId6" Type="http://schemas.openxmlformats.org/officeDocument/2006/relationships/hyperlink" Target="http://www.angelfire.com/film/Chaplin/charlientramp.jpg" TargetMode="External"/><Relationship Id="rId5" Type="http://schemas.openxmlformats.org/officeDocument/2006/relationships/image" Target="../media/image28.jpeg"/><Relationship Id="rId4" Type="http://schemas.openxmlformats.org/officeDocument/2006/relationships/hyperlink" Target="http://www.newsound2000.com/parentsite/images/fulls/NST064.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7641" y="1143000"/>
            <a:ext cx="7772400" cy="1470025"/>
          </a:xfrm>
        </p:spPr>
        <p:txBody>
          <a:bodyPr/>
          <a:lstStyle/>
          <a:p>
            <a:r>
              <a:rPr lang="en-US" dirty="0" smtClean="0"/>
              <a:t>Cities, Mass Culture, Migration, and the 20s</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969" r="5607"/>
          <a:stretch/>
        </p:blipFill>
        <p:spPr>
          <a:xfrm>
            <a:off x="-34636" y="3384339"/>
            <a:ext cx="9216955" cy="3445952"/>
          </a:xfrm>
          <a:prstGeom prst="rect">
            <a:avLst/>
          </a:prstGeom>
        </p:spPr>
      </p:pic>
      <p:sp>
        <p:nvSpPr>
          <p:cNvPr id="5" name="TextBox 4"/>
          <p:cNvSpPr txBox="1"/>
          <p:nvPr/>
        </p:nvSpPr>
        <p:spPr>
          <a:xfrm>
            <a:off x="20782" y="2738008"/>
            <a:ext cx="2590800" cy="646331"/>
          </a:xfrm>
          <a:prstGeom prst="rect">
            <a:avLst/>
          </a:prstGeom>
          <a:noFill/>
        </p:spPr>
        <p:txBody>
          <a:bodyPr wrap="square" rtlCol="0">
            <a:spAutoFit/>
          </a:bodyPr>
          <a:lstStyle/>
          <a:p>
            <a:r>
              <a:rPr lang="en-US" dirty="0" smtClean="0"/>
              <a:t>“Where there’s smoke, there’s fire” (192?)</a:t>
            </a:r>
            <a:endParaRPr lang="en-US" dirty="0"/>
          </a:p>
        </p:txBody>
      </p:sp>
    </p:spTree>
    <p:extLst>
      <p:ext uri="{BB962C8B-B14F-4D97-AF65-F5344CB8AC3E}">
        <p14:creationId xmlns:p14="http://schemas.microsoft.com/office/powerpoint/2010/main" val="103146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606800"/>
            <a:ext cx="18351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Rectangle 2"/>
          <p:cNvSpPr>
            <a:spLocks noGrp="1" noChangeArrowheads="1"/>
          </p:cNvSpPr>
          <p:nvPr>
            <p:ph type="title"/>
          </p:nvPr>
        </p:nvSpPr>
        <p:spPr>
          <a:xfrm>
            <a:off x="1295400" y="152400"/>
            <a:ext cx="6705600" cy="838200"/>
          </a:xfrm>
          <a:noFill/>
        </p:spPr>
        <p:txBody>
          <a:bodyPr/>
          <a:lstStyle/>
          <a:p>
            <a:pPr eaLnBrk="1" fontAlgn="auto" hangingPunct="1">
              <a:spcAft>
                <a:spcPts val="0"/>
              </a:spcAft>
              <a:defRPr/>
            </a:pPr>
            <a:r>
              <a:rPr lang="en-US" sz="2400" dirty="0">
                <a:solidFill>
                  <a:schemeClr val="tx1"/>
                </a:solidFill>
              </a:rPr>
              <a:t>American Heroes</a:t>
            </a:r>
          </a:p>
        </p:txBody>
      </p:sp>
      <p:sp>
        <p:nvSpPr>
          <p:cNvPr id="81925" name="Rectangle 5"/>
          <p:cNvSpPr>
            <a:spLocks noGrp="1" noChangeArrowheads="1"/>
          </p:cNvSpPr>
          <p:nvPr>
            <p:ph type="body" sz="half" idx="2"/>
          </p:nvPr>
        </p:nvSpPr>
        <p:spPr>
          <a:xfrm>
            <a:off x="3442277" y="1676400"/>
            <a:ext cx="4724400" cy="5181600"/>
          </a:xfrm>
        </p:spPr>
        <p:txBody>
          <a:bodyPr/>
          <a:lstStyle/>
          <a:p>
            <a:pPr marL="457200" indent="-457200" algn="l" eaLnBrk="1" fontAlgn="auto" hangingPunct="1">
              <a:spcAft>
                <a:spcPts val="0"/>
              </a:spcAft>
              <a:buFont typeface="Arial" pitchFamily="34" charset="0"/>
              <a:buChar char="•"/>
              <a:defRPr/>
            </a:pPr>
            <a:r>
              <a:rPr lang="en-US" sz="2800" dirty="0"/>
              <a:t> In 1929, Americans spent $4.5 billion </a:t>
            </a:r>
            <a:r>
              <a:rPr lang="en-US" sz="2800" dirty="0" smtClean="0"/>
              <a:t>on entertainment </a:t>
            </a:r>
            <a:r>
              <a:rPr lang="en-US" sz="2800" dirty="0"/>
              <a:t>(including sports).  </a:t>
            </a:r>
            <a:endParaRPr lang="en-US" sz="2800" dirty="0" smtClean="0"/>
          </a:p>
          <a:p>
            <a:pPr marL="457200" indent="-457200" algn="l" eaLnBrk="1" fontAlgn="auto" hangingPunct="1">
              <a:spcAft>
                <a:spcPts val="0"/>
              </a:spcAft>
              <a:buFont typeface="Arial" pitchFamily="34" charset="0"/>
              <a:buChar char="•"/>
              <a:defRPr/>
            </a:pPr>
            <a:r>
              <a:rPr lang="en-US" sz="2800" dirty="0" smtClean="0"/>
              <a:t>People </a:t>
            </a:r>
            <a:r>
              <a:rPr lang="en-US" sz="2800" dirty="0"/>
              <a:t>crowded into </a:t>
            </a:r>
            <a:r>
              <a:rPr lang="en-US" sz="2800" dirty="0" smtClean="0"/>
              <a:t>sporting events to </a:t>
            </a:r>
            <a:r>
              <a:rPr lang="en-US" sz="2800" dirty="0"/>
              <a:t>see their heroes</a:t>
            </a:r>
            <a:r>
              <a:rPr lang="en-US" sz="2800" dirty="0" smtClean="0"/>
              <a:t>.</a:t>
            </a:r>
            <a:endParaRPr lang="en-US" sz="2800" dirty="0"/>
          </a:p>
        </p:txBody>
      </p:sp>
      <p:pic>
        <p:nvPicPr>
          <p:cNvPr id="22533" name="Content Placeholder 5" descr="D:\photos-145\Ruth.jpg">
            <a:hlinkClick r:id="rId4"/>
          </p:cNvPr>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a:fillRect/>
          </a:stretch>
        </p:blipFill>
        <p:spPr bwMode="auto">
          <a:xfrm>
            <a:off x="0" y="1371600"/>
            <a:ext cx="1649413" cy="2209800"/>
          </a:xfrm>
        </p:spPr>
      </p:pic>
      <p:pic>
        <p:nvPicPr>
          <p:cNvPr id="22534" name="Picture 2" descr="File:Gehrig cropped.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3063" y="1371600"/>
            <a:ext cx="17097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 descr="D:\photos-145\grange.jpg">
            <a:hlinkClick r:id="rId8"/>
          </p:cNvPr>
          <p:cNvPicPr>
            <a:picLocks noGrp="1" noChangeAspect="1" noChangeArrowheads="1"/>
          </p:cNvPicPr>
          <p:nvPr>
            <p:ph idx="4294967295"/>
          </p:nvPr>
        </p:nvPicPr>
        <p:blipFill>
          <a:blip r:embed="rId9">
            <a:extLst>
              <a:ext uri="{28A0092B-C50C-407E-A947-70E740481C1C}">
                <a14:useLocalDpi xmlns:a14="http://schemas.microsoft.com/office/drawing/2010/main" val="0"/>
              </a:ext>
            </a:extLst>
          </a:blip>
          <a:srcRect/>
          <a:stretch>
            <a:fillRect/>
          </a:stretch>
        </p:blipFill>
        <p:spPr bwMode="auto">
          <a:xfrm>
            <a:off x="14288" y="3581400"/>
            <a:ext cx="1617662" cy="2476500"/>
          </a:xfrm>
        </p:spPr>
      </p:pic>
      <p:pic>
        <p:nvPicPr>
          <p:cNvPr id="22536" name="Picture 5" descr="D:\photos-145\Bobbyjones.jpg">
            <a:hlinkClick r:id="rId10"/>
          </p:cNvPr>
          <p:cNvPicPr>
            <a:picLocks noGrp="1" noChangeAspect="1" noChangeArrowheads="1"/>
          </p:cNvPicPr>
          <p:nvPr>
            <p:ph idx="4294967295"/>
          </p:nvPr>
        </p:nvPicPr>
        <p:blipFill>
          <a:blip r:embed="rId11">
            <a:extLst>
              <a:ext uri="{28A0092B-C50C-407E-A947-70E740481C1C}">
                <a14:useLocalDpi xmlns:a14="http://schemas.microsoft.com/office/drawing/2010/main" val="0"/>
              </a:ext>
            </a:extLst>
          </a:blip>
          <a:srcRect/>
          <a:stretch>
            <a:fillRect/>
          </a:stretch>
        </p:blipFill>
        <p:spPr bwMode="auto">
          <a:xfrm>
            <a:off x="1562100" y="5346700"/>
            <a:ext cx="936625" cy="1511300"/>
          </a:xfrm>
        </p:spPr>
      </p:pic>
      <p:pic>
        <p:nvPicPr>
          <p:cNvPr id="22537" name="Picture 14">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288" y="4702175"/>
            <a:ext cx="1576388"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pic>
        <p:nvPicPr>
          <p:cNvPr id="22538" name="Picture 4" descr="http://upload.wikimedia.org/wikipedia/commons/thumb/d/d5/Walter_Hagen_1914.png/220px-Walter_Hagen_1914.pn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98725" y="5334000"/>
            <a:ext cx="10239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855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0">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657600"/>
            <a:ext cx="25003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title"/>
          </p:nvPr>
        </p:nvSpPr>
        <p:spPr>
          <a:xfrm>
            <a:off x="1524000" y="228600"/>
            <a:ext cx="7010400" cy="1066800"/>
          </a:xfrm>
          <a:noFill/>
        </p:spPr>
        <p:txBody>
          <a:bodyPr/>
          <a:lstStyle/>
          <a:p>
            <a:pPr eaLnBrk="1" fontAlgn="auto" hangingPunct="1">
              <a:spcAft>
                <a:spcPts val="0"/>
              </a:spcAft>
              <a:defRPr/>
            </a:pPr>
            <a:r>
              <a:rPr lang="en-US" sz="3600" dirty="0">
                <a:solidFill>
                  <a:schemeClr val="tx1"/>
                </a:solidFill>
              </a:rPr>
              <a:t>Lindbergh’s Flight</a:t>
            </a:r>
          </a:p>
        </p:txBody>
      </p:sp>
      <p:sp>
        <p:nvSpPr>
          <p:cNvPr id="83972" name="Rectangle 4"/>
          <p:cNvSpPr>
            <a:spLocks noGrp="1" noChangeArrowheads="1"/>
          </p:cNvSpPr>
          <p:nvPr>
            <p:ph type="body" sz="half" idx="1"/>
          </p:nvPr>
        </p:nvSpPr>
        <p:spPr>
          <a:xfrm>
            <a:off x="5181600" y="1447800"/>
            <a:ext cx="3733800" cy="4724400"/>
          </a:xfrm>
        </p:spPr>
        <p:txBody>
          <a:bodyPr/>
          <a:lstStyle/>
          <a:p>
            <a:pPr marL="342900" indent="-342900" algn="l" eaLnBrk="1" fontAlgn="auto" hangingPunct="1">
              <a:spcAft>
                <a:spcPts val="0"/>
              </a:spcAft>
              <a:buFont typeface="Arial" pitchFamily="34" charset="0"/>
              <a:buChar char="•"/>
              <a:defRPr/>
            </a:pPr>
            <a:r>
              <a:rPr lang="en-US" sz="2400" dirty="0"/>
              <a:t>America’s most beloved hero of the 1920s wasn’t an athlete but a small-town pilot named Charles Lindbergh. </a:t>
            </a:r>
            <a:endParaRPr lang="en-US" sz="2400" dirty="0" smtClean="0"/>
          </a:p>
          <a:p>
            <a:pPr marL="342900" indent="-342900" algn="l" eaLnBrk="1" fontAlgn="auto" hangingPunct="1">
              <a:spcAft>
                <a:spcPts val="0"/>
              </a:spcAft>
              <a:buFont typeface="Arial" pitchFamily="34" charset="0"/>
              <a:buChar char="•"/>
              <a:defRPr/>
            </a:pPr>
            <a:r>
              <a:rPr lang="en-US" sz="2400" dirty="0" smtClean="0"/>
              <a:t>Lindbergh </a:t>
            </a:r>
            <a:r>
              <a:rPr lang="en-US" sz="2400" dirty="0"/>
              <a:t>made the first nonstop solo trans-Atlantic flight. </a:t>
            </a:r>
            <a:endParaRPr lang="en-US" sz="2400" dirty="0" smtClean="0"/>
          </a:p>
          <a:p>
            <a:pPr marL="342900" indent="-342900" algn="l" eaLnBrk="1" fontAlgn="auto" hangingPunct="1">
              <a:spcAft>
                <a:spcPts val="0"/>
              </a:spcAft>
              <a:buFont typeface="Arial" pitchFamily="34" charset="0"/>
              <a:buChar char="•"/>
              <a:defRPr/>
            </a:pPr>
            <a:r>
              <a:rPr lang="en-US" sz="2400" dirty="0" smtClean="0"/>
              <a:t>He </a:t>
            </a:r>
            <a:r>
              <a:rPr lang="en-US" sz="2400" dirty="0"/>
              <a:t>took off from NYC in the </a:t>
            </a:r>
            <a:r>
              <a:rPr lang="en-US" sz="2400" i="1" dirty="0"/>
              <a:t>Spirit of St. Louis </a:t>
            </a:r>
            <a:r>
              <a:rPr lang="en-US" sz="2400" dirty="0"/>
              <a:t>and arrived in Paris 33 hours later to a hero’s welcome. </a:t>
            </a:r>
          </a:p>
          <a:p>
            <a:pPr eaLnBrk="1" fontAlgn="auto" hangingPunct="1">
              <a:spcAft>
                <a:spcPts val="0"/>
              </a:spcAft>
              <a:defRPr/>
            </a:pPr>
            <a:endParaRPr lang="en-US" sz="2400" dirty="0"/>
          </a:p>
        </p:txBody>
      </p:sp>
      <p:pic>
        <p:nvPicPr>
          <p:cNvPr id="23557" name="Picture 6" descr="LINDY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0" y="1371600"/>
            <a:ext cx="2997200" cy="3581400"/>
          </a:xfrm>
        </p:spPr>
      </p:pic>
      <p:pic>
        <p:nvPicPr>
          <p:cNvPr id="23558" name="Picture 9" descr="biplane%20landing"/>
          <p:cNvPicPr>
            <a:picLocks noGrp="1"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891088"/>
            <a:ext cx="198120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617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3779838"/>
            <a:ext cx="2189163"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title"/>
          </p:nvPr>
        </p:nvSpPr>
        <p:spPr/>
        <p:txBody>
          <a:bodyPr/>
          <a:lstStyle/>
          <a:p>
            <a:pPr eaLnBrk="1" fontAlgn="auto" hangingPunct="1">
              <a:spcAft>
                <a:spcPts val="0"/>
              </a:spcAft>
              <a:defRPr/>
            </a:pPr>
            <a:r>
              <a:rPr lang="en-US" dirty="0"/>
              <a:t>The Jazz Age</a:t>
            </a:r>
          </a:p>
        </p:txBody>
      </p:sp>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525" y="1752600"/>
            <a:ext cx="30384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1752600"/>
            <a:ext cx="17875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8475" y="1782763"/>
            <a:ext cx="26749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0">
                <a:solidFill>
                  <a:srgbClr val="000000"/>
                </a:solidFill>
                <a:miter lim="800000"/>
                <a:headEnd/>
                <a:tailEnd/>
              </a14:hiddenLine>
            </a:ext>
          </a:extLst>
        </p:spPr>
      </p:pic>
      <p:pic>
        <p:nvPicPr>
          <p:cNvPr id="25607" name="Picture 17">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 y="3924300"/>
            <a:ext cx="19542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pic>
        <p:nvPicPr>
          <p:cNvPr id="25608" name="Picture 28" descr="Louis Armstro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9288" y="1719263"/>
            <a:ext cx="1646237"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pic>
        <p:nvPicPr>
          <p:cNvPr id="25609" name="Picture 30" descr="The Duke Ellington band at the Cotton Club"/>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4213225"/>
            <a:ext cx="4191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0325">
                <a:solidFill>
                  <a:srgbClr val="000000"/>
                </a:solidFill>
                <a:miter lim="800000"/>
                <a:headEnd/>
                <a:tailEnd/>
              </a14:hiddenLine>
            </a:ext>
          </a:extLst>
        </p:spPr>
      </p:pic>
      <p:pic>
        <p:nvPicPr>
          <p:cNvPr id="25610" name="Picture 2" descr="http://reading.cornell.edu/reading_project_06/gatsby/images/Life1926-02-18.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17650" y="5029200"/>
            <a:ext cx="1878013"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4" descr="http://upload.wikimedia.org/wikipedia/commons/thumb/6/6a/JohnHeld_Tales_of_the_Jazz_Age_1922.jpg/220px-JohnHeld_Tales_of_the_Jazz_Age_192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1538" y="3886200"/>
            <a:ext cx="2095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6" descr="http://groupamericanliterature.files.wordpress.com/2011/05/20081107094537.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25" y="5562600"/>
            <a:ext cx="1520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977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020888"/>
            <a:ext cx="4479925" cy="4837112"/>
          </a:xfrm>
          <a:prstGeom prst="rect">
            <a:avLst/>
          </a:prstGeom>
        </p:spPr>
        <p:txBody>
          <a:bodyPr>
            <a:normAutofit fontScale="62500" lnSpcReduction="20000"/>
          </a:bodyPr>
          <a:lstStyle/>
          <a:p>
            <a:pPr marL="342900" indent="-342900" algn="l" eaLnBrk="1" fontAlgn="auto" hangingPunct="1">
              <a:spcAft>
                <a:spcPts val="0"/>
              </a:spcAft>
              <a:buFont typeface="Arial" pitchFamily="34" charset="0"/>
              <a:buChar char="•"/>
              <a:defRPr/>
            </a:pPr>
            <a:r>
              <a:rPr lang="en-US" dirty="0" smtClean="0"/>
              <a:t>Jazz, despite competition </a:t>
            </a:r>
            <a:r>
              <a:rPr lang="en-US" dirty="0"/>
              <a:t>with classical music, rose in popularity and helped to generate a cultural shift. </a:t>
            </a:r>
            <a:endParaRPr lang="en-US" dirty="0" smtClean="0"/>
          </a:p>
          <a:p>
            <a:pPr marL="342900" indent="-342900" algn="l" eaLnBrk="1" fontAlgn="auto" hangingPunct="1">
              <a:spcAft>
                <a:spcPts val="0"/>
              </a:spcAft>
              <a:buFont typeface="Arial" pitchFamily="34" charset="0"/>
              <a:buChar char="•"/>
              <a:defRPr/>
            </a:pPr>
            <a:r>
              <a:rPr lang="en-US" dirty="0" smtClean="0"/>
              <a:t>Dances </a:t>
            </a:r>
            <a:r>
              <a:rPr lang="en-US" dirty="0"/>
              <a:t>like the </a:t>
            </a:r>
            <a:r>
              <a:rPr lang="en-US" dirty="0">
                <a:hlinkClick r:id="rId2"/>
              </a:rPr>
              <a:t>Charleston</a:t>
            </a:r>
            <a:r>
              <a:rPr lang="en-US" dirty="0"/>
              <a:t>, developed by African Americans, suddenly became popular among younger </a:t>
            </a:r>
            <a:r>
              <a:rPr lang="en-US" dirty="0" smtClean="0"/>
              <a:t>demographics.</a:t>
            </a:r>
            <a:endParaRPr lang="en-US" baseline="30000" dirty="0"/>
          </a:p>
          <a:p>
            <a:pPr marL="342900" indent="-342900" algn="l" eaLnBrk="1" fontAlgn="auto" hangingPunct="1">
              <a:spcAft>
                <a:spcPts val="0"/>
              </a:spcAft>
              <a:buFont typeface="Arial" pitchFamily="34" charset="0"/>
              <a:buChar char="•"/>
              <a:defRPr/>
            </a:pPr>
            <a:r>
              <a:rPr lang="en-US" dirty="0" smtClean="0"/>
              <a:t>With </a:t>
            </a:r>
            <a:r>
              <a:rPr lang="en-US" dirty="0"/>
              <a:t>the beginning of large-scale radio broadcasts in </a:t>
            </a:r>
            <a:r>
              <a:rPr lang="en-US" dirty="0" smtClean="0"/>
              <a:t>1922,</a:t>
            </a:r>
            <a:r>
              <a:rPr lang="en-US" baseline="30000" dirty="0"/>
              <a:t> </a:t>
            </a:r>
            <a:r>
              <a:rPr lang="en-US" dirty="0" smtClean="0"/>
              <a:t>Americans </a:t>
            </a:r>
            <a:r>
              <a:rPr lang="en-US" dirty="0"/>
              <a:t>were able to experience different styles of music without physically visiting a jazz club. </a:t>
            </a:r>
            <a:endParaRPr lang="en-US" dirty="0" smtClean="0"/>
          </a:p>
          <a:p>
            <a:pPr marL="342900" indent="-342900" algn="l" eaLnBrk="1" fontAlgn="auto" hangingPunct="1">
              <a:spcAft>
                <a:spcPts val="0"/>
              </a:spcAft>
              <a:buFont typeface="Arial" pitchFamily="34" charset="0"/>
              <a:buChar char="•"/>
              <a:defRPr/>
            </a:pPr>
            <a:r>
              <a:rPr lang="en-US" dirty="0" smtClean="0"/>
              <a:t>The </a:t>
            </a:r>
            <a:r>
              <a:rPr lang="en-US" dirty="0"/>
              <a:t>radio provided Americans with a trendy new avenue for exploring the world through broadcasts and concerts from the comfort of their living room</a:t>
            </a:r>
          </a:p>
        </p:txBody>
      </p:sp>
      <p:sp>
        <p:nvSpPr>
          <p:cNvPr id="4" name="Title 3"/>
          <p:cNvSpPr>
            <a:spLocks noGrp="1"/>
          </p:cNvSpPr>
          <p:nvPr>
            <p:ph type="title"/>
          </p:nvPr>
        </p:nvSpPr>
        <p:spPr/>
        <p:txBody>
          <a:bodyPr>
            <a:normAutofit/>
          </a:bodyPr>
          <a:lstStyle/>
          <a:p>
            <a:pPr eaLnBrk="1" fontAlgn="auto" hangingPunct="1">
              <a:spcAft>
                <a:spcPts val="0"/>
              </a:spcAft>
              <a:defRPr/>
            </a:pPr>
            <a:r>
              <a:rPr lang="en-US" dirty="0" smtClean="0"/>
              <a:t>The Jazz Age</a:t>
            </a:r>
            <a:endParaRPr lang="en-US" dirty="0"/>
          </a:p>
        </p:txBody>
      </p:sp>
      <p:pic>
        <p:nvPicPr>
          <p:cNvPr id="26628" name="Picture 2" descr="http://jamesrinalduccijazz.files.wordpress.com/2010/12/beiderbe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602163"/>
            <a:ext cx="1765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http://www.nndb.com/people/651/000026573/bing-crosby-port.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4602163"/>
            <a:ext cx="16033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http://www.allaboutjazz.com/media/large/1/5/f/03a144557af4a88ef8c931262039e.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2209800"/>
            <a:ext cx="16668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8" descr="http://www.pbs.org/jazz/images/biography/j_roll_morton.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9475" y="2209800"/>
            <a:ext cx="16922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24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Moving to the Cities</a:t>
            </a:r>
            <a:endParaRPr lang="en-US" dirty="0"/>
          </a:p>
        </p:txBody>
      </p:sp>
      <p:sp>
        <p:nvSpPr>
          <p:cNvPr id="3" name="Content Placeholder 2"/>
          <p:cNvSpPr>
            <a:spLocks noGrp="1"/>
          </p:cNvSpPr>
          <p:nvPr>
            <p:ph idx="1"/>
          </p:nvPr>
        </p:nvSpPr>
        <p:spPr>
          <a:xfrm>
            <a:off x="6172200" y="3551237"/>
            <a:ext cx="2819400" cy="2163763"/>
          </a:xfrm>
        </p:spPr>
        <p:txBody>
          <a:bodyPr>
            <a:normAutofit fontScale="70000" lnSpcReduction="20000"/>
          </a:bodyPr>
          <a:lstStyle/>
          <a:p>
            <a:pPr marL="0" indent="0">
              <a:buNone/>
            </a:pPr>
            <a:r>
              <a:rPr lang="en-US" dirty="0" smtClean="0"/>
              <a:t>- The Great Migration (more next class)</a:t>
            </a:r>
            <a:endParaRPr lang="en-US" dirty="0"/>
          </a:p>
          <a:p>
            <a:pPr marL="0" indent="0">
              <a:buNone/>
            </a:pPr>
            <a:r>
              <a:rPr lang="en-US" dirty="0" smtClean="0"/>
              <a:t>- Factories in cities provide jobs (Triangle Shirt-waist)</a:t>
            </a:r>
            <a:endParaRPr lang="en-US" dirty="0"/>
          </a:p>
        </p:txBody>
      </p:sp>
      <p:sp>
        <p:nvSpPr>
          <p:cNvPr id="4" name="Rectangle 3"/>
          <p:cNvSpPr/>
          <p:nvPr/>
        </p:nvSpPr>
        <p:spPr>
          <a:xfrm>
            <a:off x="221673" y="651164"/>
            <a:ext cx="4997512" cy="1200329"/>
          </a:xfrm>
          <a:prstGeom prst="rect">
            <a:avLst/>
          </a:prstGeom>
        </p:spPr>
        <p:txBody>
          <a:bodyPr wrap="square">
            <a:spAutoFit/>
          </a:bodyPr>
          <a:lstStyle/>
          <a:p>
            <a:r>
              <a:rPr lang="en-US" dirty="0" smtClean="0"/>
              <a:t>By </a:t>
            </a:r>
            <a:r>
              <a:rPr lang="en-US" dirty="0"/>
              <a:t>1920, a majority of the U.S. population lived in urban centers, which offered new economic opportunities for women, international migrants, and internal migrants</a:t>
            </a:r>
            <a:r>
              <a:rPr lang="en-US" dirty="0" smtClean="0"/>
              <a:t>.</a:t>
            </a:r>
            <a:endParaRPr lang="en-US" dirty="0"/>
          </a:p>
        </p:txBody>
      </p:sp>
      <p:pic>
        <p:nvPicPr>
          <p:cNvPr id="1026" name="Picture 2" descr="http://aventalearning.com/content168staging/amhistorystaging/americanhistoryb/images/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312" y="609600"/>
            <a:ext cx="3869397"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qzprod.files.wordpress.com/2014/04/us-population-shifts-rural-suburban-central-cities_chartbuilder-5.png?w=1024&amp;h=5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61" y="1823783"/>
            <a:ext cx="5002424" cy="28187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mmigrationeis.org/sites/default/files/images/charts/immigration_into_us_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090" y="4495800"/>
            <a:ext cx="3217151"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366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Clash Between Old and New</a:t>
            </a:r>
            <a:endParaRPr lang="en-US" dirty="0"/>
          </a:p>
        </p:txBody>
      </p:sp>
      <p:sp>
        <p:nvSpPr>
          <p:cNvPr id="3" name="Content Placeholder 2"/>
          <p:cNvSpPr>
            <a:spLocks noGrp="1"/>
          </p:cNvSpPr>
          <p:nvPr>
            <p:ph idx="1"/>
          </p:nvPr>
        </p:nvSpPr>
        <p:spPr/>
        <p:txBody>
          <a:bodyPr/>
          <a:lstStyle/>
          <a:p>
            <a:r>
              <a:rPr lang="en-US" dirty="0"/>
              <a:t>In the 1920s, cultural and political controversies emerged as Americans debated gender roles, modernism, science, religion, and issues related to race and immigration.</a:t>
            </a:r>
          </a:p>
          <a:p>
            <a:pPr lvl="1"/>
            <a:r>
              <a:rPr lang="en-US" b="1" dirty="0"/>
              <a:t> </a:t>
            </a:r>
            <a:r>
              <a:rPr lang="en-US" dirty="0" smtClean="0"/>
              <a:t>Flappers</a:t>
            </a:r>
            <a:endParaRPr lang="en-US" dirty="0"/>
          </a:p>
          <a:p>
            <a:pPr lvl="1"/>
            <a:r>
              <a:rPr lang="en-US" dirty="0" smtClean="0"/>
              <a:t>fundamentalism </a:t>
            </a:r>
            <a:r>
              <a:rPr lang="en-US" dirty="0"/>
              <a:t>vs. modernism, Scopes “Monkey” Trial (1925) </a:t>
            </a:r>
          </a:p>
          <a:p>
            <a:endParaRPr lang="en-US" dirty="0"/>
          </a:p>
        </p:txBody>
      </p:sp>
    </p:spTree>
    <p:extLst>
      <p:ext uri="{BB962C8B-B14F-4D97-AF65-F5344CB8AC3E}">
        <p14:creationId xmlns:p14="http://schemas.microsoft.com/office/powerpoint/2010/main" val="3680217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Scopes Monkey Trial</a:t>
            </a:r>
            <a:br>
              <a:rPr lang="en-US" dirty="0" smtClean="0"/>
            </a:br>
            <a:r>
              <a:rPr lang="en-US" sz="3600" dirty="0" smtClean="0"/>
              <a:t>aka State of Tennessee vs. John Scopes</a:t>
            </a:r>
            <a:endParaRPr lang="en-US" sz="3600" dirty="0"/>
          </a:p>
        </p:txBody>
      </p:sp>
      <p:sp>
        <p:nvSpPr>
          <p:cNvPr id="3" name="Content Placeholder 2"/>
          <p:cNvSpPr>
            <a:spLocks noGrp="1"/>
          </p:cNvSpPr>
          <p:nvPr>
            <p:ph idx="1"/>
          </p:nvPr>
        </p:nvSpPr>
        <p:spPr>
          <a:xfrm>
            <a:off x="457200" y="1600201"/>
            <a:ext cx="8229600" cy="2438400"/>
          </a:xfrm>
        </p:spPr>
        <p:txBody>
          <a:bodyPr>
            <a:normAutofit fontScale="77500" lnSpcReduction="20000"/>
          </a:bodyPr>
          <a:lstStyle/>
          <a:p>
            <a:r>
              <a:rPr lang="en-US" dirty="0" smtClean="0"/>
              <a:t>TN Butler Act – Illegal to teach evolution in a state-funded school</a:t>
            </a:r>
          </a:p>
          <a:p>
            <a:r>
              <a:rPr lang="en-US" dirty="0" smtClean="0"/>
              <a:t>John Scopes (substitute) was set up and self incriminated in order to bring case to trial</a:t>
            </a:r>
          </a:p>
          <a:p>
            <a:r>
              <a:rPr lang="en-US" dirty="0" smtClean="0"/>
              <a:t>Scopes represented by famous attorney Clarence Darrow, Prosecution for TN was….wait for it….William Jennings Bryan</a:t>
            </a:r>
            <a:endParaRPr lang="en-US" dirty="0"/>
          </a:p>
        </p:txBody>
      </p:sp>
      <p:pic>
        <p:nvPicPr>
          <p:cNvPr id="14338" name="Picture 2" descr="http://img.whenintime.com/tli/mkdl/thegreatgatsby-michaeladerek/23687bd5-9a0b-4930-950c-997176119f24_4538974168_1e44968ef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733800"/>
            <a:ext cx="3124200" cy="300130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classconnection.s3.amazonaws.com/322/flashcards/1624322/jpg/scopes13557152006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43400"/>
            <a:ext cx="38100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125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Fundamentalist Revolt </a:t>
            </a:r>
            <a:endParaRPr lang="en-US" dirty="0"/>
          </a:p>
        </p:txBody>
      </p:sp>
      <p:sp>
        <p:nvSpPr>
          <p:cNvPr id="3" name="Content Placeholder 2"/>
          <p:cNvSpPr>
            <a:spLocks noGrp="1"/>
          </p:cNvSpPr>
          <p:nvPr>
            <p:ph idx="1"/>
          </p:nvPr>
        </p:nvSpPr>
        <p:spPr>
          <a:xfrm>
            <a:off x="228600" y="1600200"/>
            <a:ext cx="2499360" cy="4525963"/>
          </a:xfrm>
        </p:spPr>
        <p:txBody>
          <a:bodyPr/>
          <a:lstStyle/>
          <a:p>
            <a:r>
              <a:rPr lang="en-US" dirty="0" smtClean="0"/>
              <a:t>Prohibition, 1920</a:t>
            </a:r>
          </a:p>
          <a:p>
            <a:endParaRPr lang="en-US" dirty="0"/>
          </a:p>
          <a:p>
            <a:r>
              <a:rPr lang="en-US" dirty="0" smtClean="0"/>
              <a:t>KKK Marches in DC, 1925</a:t>
            </a:r>
            <a:endParaRPr lang="en-US" dirty="0"/>
          </a:p>
        </p:txBody>
      </p:sp>
      <p:pic>
        <p:nvPicPr>
          <p:cNvPr id="17410" name="Picture 2" descr="https://upload.wikimedia.org/wikipedia/commons/d/d5/5_Prohibition_Disposal(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143000"/>
            <a:ext cx="460120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ocialistworker.org/sites/default/files/imagecache/330/images/Klan%20marching%20in%201925%20in%20Washington%20D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550352"/>
            <a:ext cx="314325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612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52400" y="6172200"/>
            <a:ext cx="4572000" cy="1200329"/>
          </a:xfrm>
          <a:prstGeom prst="rect">
            <a:avLst/>
          </a:prstGeom>
        </p:spPr>
        <p:txBody>
          <a:bodyPr>
            <a:spAutoFit/>
          </a:bodyPr>
          <a:lstStyle/>
          <a:p>
            <a:r>
              <a:rPr lang="en-US" dirty="0">
                <a:hlinkClick r:id="rId2"/>
              </a:rPr>
              <a:t>https://</a:t>
            </a:r>
            <a:r>
              <a:rPr lang="en-US" dirty="0" smtClean="0">
                <a:hlinkClick r:id="rId2"/>
              </a:rPr>
              <a:t>www.youtube.com/watch?v=VfOR1XCMf7A&amp;list=PL8dPuuaLjXtMwmepBjTSG593eG7ObzO7s&amp;index=33</a:t>
            </a:r>
            <a:endParaRPr lang="en-US" dirty="0" smtClean="0"/>
          </a:p>
          <a:p>
            <a:endParaRPr lang="en-US" dirty="0"/>
          </a:p>
        </p:txBody>
      </p:sp>
      <p:pic>
        <p:nvPicPr>
          <p:cNvPr id="11266" name="Picture 2" descr="https://i.ytimg.com/vi/VfOR1XCMf7A/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2400"/>
            <a:ext cx="9107714" cy="512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820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t>Interwar Period Day 2</a:t>
            </a:r>
            <a:br>
              <a:rPr lang="en-US" dirty="0" smtClean="0"/>
            </a:br>
            <a:r>
              <a:rPr lang="en-US" dirty="0" smtClean="0"/>
              <a:t>Women, African Americans, </a:t>
            </a:r>
            <a:r>
              <a:rPr lang="en-US" dirty="0" smtClean="0"/>
              <a:t>Hispanics, Immigration</a:t>
            </a:r>
            <a:endParaRPr lang="en-US" dirty="0"/>
          </a:p>
        </p:txBody>
      </p:sp>
      <p:sp>
        <p:nvSpPr>
          <p:cNvPr id="3" name="Content Placeholder 2"/>
          <p:cNvSpPr>
            <a:spLocks noGrp="1"/>
          </p:cNvSpPr>
          <p:nvPr>
            <p:ph idx="1"/>
          </p:nvPr>
        </p:nvSpPr>
        <p:spPr>
          <a:xfrm>
            <a:off x="457200" y="2743200"/>
            <a:ext cx="8229600" cy="3382963"/>
          </a:xfrm>
        </p:spPr>
        <p:txBody>
          <a:bodyPr/>
          <a:lstStyle/>
          <a:p>
            <a:endParaRPr lang="en-US" dirty="0"/>
          </a:p>
        </p:txBody>
      </p:sp>
      <p:pic>
        <p:nvPicPr>
          <p:cNvPr id="2050" name="Picture 2" descr="http://f.tqn.com/y/history1900s/1/L/_/N/1/flapper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28575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2.web.britannica.com/eb-media/27/123927-004-52EE2B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799" y="2285998"/>
            <a:ext cx="5613811" cy="441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055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WWI </a:t>
            </a:r>
            <a:endParaRPr lang="en-US" dirty="0"/>
          </a:p>
        </p:txBody>
      </p:sp>
      <p:sp>
        <p:nvSpPr>
          <p:cNvPr id="3" name="Content Placeholder 2"/>
          <p:cNvSpPr>
            <a:spLocks noGrp="1"/>
          </p:cNvSpPr>
          <p:nvPr>
            <p:ph idx="1"/>
          </p:nvPr>
        </p:nvSpPr>
        <p:spPr>
          <a:xfrm>
            <a:off x="152400" y="1295400"/>
            <a:ext cx="4953000" cy="4525963"/>
          </a:xfrm>
        </p:spPr>
        <p:txBody>
          <a:bodyPr>
            <a:normAutofit fontScale="77500" lnSpcReduction="20000"/>
          </a:bodyPr>
          <a:lstStyle/>
          <a:p>
            <a:r>
              <a:rPr lang="en-US" dirty="0"/>
              <a:t>In the years following World War I, the United States pursued a unilateral foreign policy that used international investment, peace treaties, and select military intervention to promote a vision of international order, even while maintaining U.S. isolationism. </a:t>
            </a:r>
            <a:endParaRPr lang="en-US" dirty="0" smtClean="0"/>
          </a:p>
          <a:p>
            <a:pPr lvl="1"/>
            <a:r>
              <a:rPr lang="en-US" dirty="0" smtClean="0"/>
              <a:t>For example, the US fails to join the League of Nations (that were suggested by President Wilson)</a:t>
            </a:r>
          </a:p>
          <a:p>
            <a:r>
              <a:rPr lang="en-US" dirty="0" smtClean="0"/>
              <a:t>This leads to an era where the US has a jump in cultural developments</a:t>
            </a:r>
            <a:endParaRPr lang="en-US" dirty="0"/>
          </a:p>
          <a:p>
            <a:endParaRPr lang="en-US" dirty="0"/>
          </a:p>
        </p:txBody>
      </p:sp>
      <p:pic>
        <p:nvPicPr>
          <p:cNvPr id="13314" name="Picture 2" descr="http://2.bp.blogspot.com/-z5mXezPZ6Bg/Tq1XHAlROSI/AAAAAAAAACg/p0d-nU2gr08/s1600/ImmigrationQuota1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9199"/>
            <a:ext cx="4038600" cy="4656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462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Role of Women</a:t>
            </a:r>
            <a:endParaRPr lang="en-US" dirty="0"/>
          </a:p>
        </p:txBody>
      </p:sp>
      <p:sp>
        <p:nvSpPr>
          <p:cNvPr id="3" name="Content Placeholder 2"/>
          <p:cNvSpPr>
            <a:spLocks noGrp="1"/>
          </p:cNvSpPr>
          <p:nvPr>
            <p:ph idx="1"/>
          </p:nvPr>
        </p:nvSpPr>
        <p:spPr>
          <a:xfrm>
            <a:off x="457200" y="1600200"/>
            <a:ext cx="3723668" cy="4525963"/>
          </a:xfrm>
        </p:spPr>
        <p:txBody>
          <a:bodyPr>
            <a:normAutofit fontScale="92500"/>
          </a:bodyPr>
          <a:lstStyle/>
          <a:p>
            <a:r>
              <a:rPr lang="en-US" dirty="0" smtClean="0"/>
              <a:t>19</a:t>
            </a:r>
            <a:r>
              <a:rPr lang="en-US" baseline="30000" dirty="0" smtClean="0"/>
              <a:t>th</a:t>
            </a:r>
            <a:r>
              <a:rPr lang="en-US" dirty="0" smtClean="0"/>
              <a:t> Amendment (1919)</a:t>
            </a:r>
          </a:p>
          <a:p>
            <a:r>
              <a:rPr lang="en-US" dirty="0" smtClean="0"/>
              <a:t>Changes in divorce laws – divorce rate doubles in the 1920s</a:t>
            </a:r>
          </a:p>
          <a:p>
            <a:r>
              <a:rPr lang="en-US" dirty="0" smtClean="0"/>
              <a:t>Flappers smoke and drink in public, sexually more liberal </a:t>
            </a:r>
          </a:p>
          <a:p>
            <a:endParaRPr lang="en-US" dirty="0" smtClean="0"/>
          </a:p>
          <a:p>
            <a:endParaRPr lang="en-US" dirty="0"/>
          </a:p>
        </p:txBody>
      </p:sp>
      <p:pic>
        <p:nvPicPr>
          <p:cNvPr id="16388" name="Picture 4" descr="http://cdn.pastemagazine.com/www/articles/Princess%20Suit%20Measuring%20Ta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868" y="1143000"/>
            <a:ext cx="4997768"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2600" y="5410200"/>
            <a:ext cx="2743200" cy="1477328"/>
          </a:xfrm>
          <a:prstGeom prst="rect">
            <a:avLst/>
          </a:prstGeom>
          <a:noFill/>
        </p:spPr>
        <p:txBody>
          <a:bodyPr wrap="square" rtlCol="0">
            <a:spAutoFit/>
          </a:bodyPr>
          <a:lstStyle/>
          <a:p>
            <a:r>
              <a:rPr lang="en-US" dirty="0" smtClean="0"/>
              <a:t>While women see some more freedom, many, such as the man above, still inforce more traditional roles/values/dress/etc. </a:t>
            </a:r>
            <a:endParaRPr lang="en-US" dirty="0"/>
          </a:p>
        </p:txBody>
      </p:sp>
    </p:spTree>
    <p:extLst>
      <p:ext uri="{BB962C8B-B14F-4D97-AF65-F5344CB8AC3E}">
        <p14:creationId xmlns:p14="http://schemas.microsoft.com/office/powerpoint/2010/main" val="3142117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 Bobbed My Hair</a:t>
            </a:r>
            <a:endParaRPr lang="en-US" dirty="0"/>
          </a:p>
        </p:txBody>
      </p:sp>
      <p:sp>
        <p:nvSpPr>
          <p:cNvPr id="3" name="Content Placeholder 2"/>
          <p:cNvSpPr>
            <a:spLocks noGrp="1"/>
          </p:cNvSpPr>
          <p:nvPr>
            <p:ph idx="1"/>
          </p:nvPr>
        </p:nvSpPr>
        <p:spPr>
          <a:xfrm>
            <a:off x="0" y="5334000"/>
            <a:ext cx="4114800" cy="1066800"/>
          </a:xfrm>
        </p:spPr>
        <p:txBody>
          <a:bodyPr>
            <a:normAutofit fontScale="77500" lnSpcReduction="20000"/>
          </a:bodyPr>
          <a:lstStyle/>
          <a:p>
            <a:pPr marL="0" indent="0">
              <a:buNone/>
            </a:pPr>
            <a:r>
              <a:rPr lang="en-US" dirty="0" smtClean="0"/>
              <a:t>Mary Garden, famous Scottish opera singer with hugely successful American career </a:t>
            </a:r>
            <a:endParaRPr lang="en-US" dirty="0"/>
          </a:p>
        </p:txBody>
      </p:sp>
      <p:pic>
        <p:nvPicPr>
          <p:cNvPr id="19458" name="Picture 2" descr="https://upload.wikimedia.org/wikipedia/commons/8/88/Mary_Pickford_cph.3c17995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8418" y="1371600"/>
            <a:ext cx="3561154" cy="452244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ebzoom.freewebs.com/looking-for-mabel/GARDEN/010%20Mary%20Garden%20ol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283972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987636" y="5894047"/>
            <a:ext cx="4114800" cy="71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Mary Pickford, Canadian-American film actress </a:t>
            </a:r>
            <a:endParaRPr lang="en-US" dirty="0"/>
          </a:p>
        </p:txBody>
      </p:sp>
      <p:pic>
        <p:nvPicPr>
          <p:cNvPr id="1026" name="Picture 2" descr="http://ia.media-imdb.com/images/M/MV5BMTcxODkxOTExMl5BMl5BanBnXkFtZTgwMDIzNTQwMjE@._V1_UY317_CR17,0,214,317_AL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81549"/>
            <a:ext cx="203835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67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Americans</a:t>
            </a:r>
            <a:endParaRPr lang="en-US" dirty="0"/>
          </a:p>
        </p:txBody>
      </p:sp>
      <p:sp>
        <p:nvSpPr>
          <p:cNvPr id="3" name="Content Placeholder 2"/>
          <p:cNvSpPr>
            <a:spLocks noGrp="1"/>
          </p:cNvSpPr>
          <p:nvPr>
            <p:ph idx="1"/>
          </p:nvPr>
        </p:nvSpPr>
        <p:spPr>
          <a:xfrm>
            <a:off x="3886200" y="1600200"/>
            <a:ext cx="4800600" cy="4525963"/>
          </a:xfrm>
        </p:spPr>
        <p:txBody>
          <a:bodyPr/>
          <a:lstStyle/>
          <a:p>
            <a:r>
              <a:rPr lang="en-US" dirty="0" smtClean="0"/>
              <a:t>Life in the South: </a:t>
            </a:r>
          </a:p>
          <a:p>
            <a:r>
              <a:rPr lang="en-US" dirty="0" smtClean="0"/>
              <a:t>Strange Fruit by Billie Holiday (1939)</a:t>
            </a:r>
          </a:p>
          <a:p>
            <a:pPr marL="0" indent="0">
              <a:buNone/>
            </a:pPr>
            <a:r>
              <a:rPr lang="en-US" sz="1600" dirty="0" smtClean="0">
                <a:hlinkClick r:id="rId2"/>
              </a:rPr>
              <a:t>https</a:t>
            </a:r>
            <a:r>
              <a:rPr lang="en-US" sz="1600" dirty="0">
                <a:hlinkClick r:id="rId2"/>
              </a:rPr>
              <a:t>://</a:t>
            </a:r>
            <a:r>
              <a:rPr lang="en-US" sz="1600" dirty="0" smtClean="0">
                <a:hlinkClick r:id="rId2"/>
              </a:rPr>
              <a:t>www.youtube.com/watch?v=h4ZyuULy9zs</a:t>
            </a:r>
            <a:endParaRPr lang="en-US" sz="1600" dirty="0" smtClean="0"/>
          </a:p>
          <a:p>
            <a:endParaRPr lang="en-US" dirty="0"/>
          </a:p>
        </p:txBody>
      </p:sp>
      <p:sp>
        <p:nvSpPr>
          <p:cNvPr id="4" name="Rectangle 3"/>
          <p:cNvSpPr/>
          <p:nvPr/>
        </p:nvSpPr>
        <p:spPr>
          <a:xfrm>
            <a:off x="4191000" y="3844045"/>
            <a:ext cx="4572000" cy="2308324"/>
          </a:xfrm>
          <a:prstGeom prst="rect">
            <a:avLst/>
          </a:prstGeom>
        </p:spPr>
        <p:txBody>
          <a:bodyPr>
            <a:spAutoFit/>
          </a:bodyPr>
          <a:lstStyle/>
          <a:p>
            <a:r>
              <a:rPr lang="en-US" dirty="0"/>
              <a:t> </a:t>
            </a:r>
          </a:p>
          <a:p>
            <a:pPr lvl="0"/>
            <a:r>
              <a:rPr lang="en-US" dirty="0"/>
              <a:t>In a </a:t>
            </a:r>
            <a:r>
              <a:rPr lang="en-US" b="1" dirty="0"/>
              <a:t>Great Migration</a:t>
            </a:r>
            <a:r>
              <a:rPr lang="en-US" dirty="0"/>
              <a:t> during and after World War I, African Americans escaping segregation, racial violence, and limited economic opportunity in the South moved to the North and West, where they found new opportunities but still encountered discrimination.</a:t>
            </a:r>
          </a:p>
          <a:p>
            <a:r>
              <a:rPr lang="en-US" b="1" dirty="0"/>
              <a:t> </a:t>
            </a:r>
            <a:endParaRPr lang="en-US" dirty="0"/>
          </a:p>
        </p:txBody>
      </p:sp>
      <p:pic>
        <p:nvPicPr>
          <p:cNvPr id="15362" name="Picture 2" descr="http://www.allaboutjazz.com/media/large/5/b/6/c26f3a3d19631973a655e7ce1f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3209925" cy="400684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lifenews.com/wp-content/uploads/2013/06/kanyewest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334000"/>
            <a:ext cx="2012177" cy="13338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12177" y="5676128"/>
            <a:ext cx="1443038" cy="923330"/>
          </a:xfrm>
          <a:prstGeom prst="rect">
            <a:avLst/>
          </a:prstGeom>
          <a:noFill/>
        </p:spPr>
        <p:txBody>
          <a:bodyPr wrap="square" rtlCol="0">
            <a:spAutoFit/>
          </a:bodyPr>
          <a:lstStyle/>
          <a:p>
            <a:r>
              <a:rPr lang="en-US" dirty="0" smtClean="0"/>
              <a:t>Kanye West Blood on the Leaves, 2013</a:t>
            </a:r>
            <a:endParaRPr lang="en-US" dirty="0"/>
          </a:p>
        </p:txBody>
      </p:sp>
    </p:spTree>
    <p:extLst>
      <p:ext uri="{BB962C8B-B14F-4D97-AF65-F5344CB8AC3E}">
        <p14:creationId xmlns:p14="http://schemas.microsoft.com/office/powerpoint/2010/main" val="2314989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beyonce superbowl halftime black 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218" y="2265218"/>
            <a:ext cx="4592782" cy="45927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eyonce superbowl halftime black p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109"/>
            <a:ext cx="5491737" cy="3829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eyonce superbowl halftime black p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63181"/>
            <a:ext cx="4551218" cy="30341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eyonce superbowl half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431" y="85725"/>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lack panther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515" r="22939"/>
          <a:stretch/>
        </p:blipFill>
        <p:spPr bwMode="auto">
          <a:xfrm>
            <a:off x="7315200" y="1155700"/>
            <a:ext cx="1814945" cy="1872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724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newgeography.com/files/black-alone-pct2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5582"/>
            <a:ext cx="8817426"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87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Great Migration</a:t>
            </a:r>
            <a:endParaRPr lang="en-US" dirty="0"/>
          </a:p>
        </p:txBody>
      </p:sp>
      <p:sp>
        <p:nvSpPr>
          <p:cNvPr id="3" name="Content Placeholder 2"/>
          <p:cNvSpPr>
            <a:spLocks noGrp="1"/>
          </p:cNvSpPr>
          <p:nvPr>
            <p:ph idx="1"/>
          </p:nvPr>
        </p:nvSpPr>
        <p:spPr>
          <a:xfrm>
            <a:off x="5029200" y="4688174"/>
            <a:ext cx="3581400" cy="720293"/>
          </a:xfrm>
        </p:spPr>
        <p:txBody>
          <a:bodyPr>
            <a:normAutofit fontScale="47500" lnSpcReduction="20000"/>
          </a:bodyPr>
          <a:lstStyle/>
          <a:p>
            <a:pPr marL="0" indent="0">
              <a:buNone/>
            </a:pPr>
            <a:r>
              <a:rPr lang="en-US" dirty="0" smtClean="0"/>
              <a:t>Jacob Lawrence Migration Series, 1940</a:t>
            </a:r>
          </a:p>
          <a:p>
            <a:pPr marL="0" indent="0">
              <a:buNone/>
            </a:pPr>
            <a:r>
              <a:rPr lang="en-US" dirty="0">
                <a:hlinkClick r:id="rId2"/>
              </a:rPr>
              <a:t>http://</a:t>
            </a:r>
            <a:r>
              <a:rPr lang="en-US" dirty="0" smtClean="0">
                <a:hlinkClick r:id="rId2"/>
              </a:rPr>
              <a:t>www.moma.org/interactives/exhibitions/2015/onewayticket/panel/1/intro</a:t>
            </a:r>
            <a:endParaRPr lang="en-US" dirty="0" smtClean="0"/>
          </a:p>
          <a:p>
            <a:endParaRPr lang="en-US" dirty="0"/>
          </a:p>
        </p:txBody>
      </p:sp>
      <p:pic>
        <p:nvPicPr>
          <p:cNvPr id="12290" name="Picture 2" descr="https://upload.wikimedia.org/wikipedia/commons/thumb/8/8b/Percentage_of_African_American_population_living_in_the_American_South.png/800px-Percentage_of_African_American_population_living_in_the_American_Sou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 y="1143000"/>
            <a:ext cx="3685309" cy="287914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upload.wikimedia.org/wikipedia/commons/0/05/Linchamient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055" y="4015220"/>
            <a:ext cx="3223780" cy="2781301"/>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8382" y="837765"/>
            <a:ext cx="5516713" cy="365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803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04800" y="1066800"/>
            <a:ext cx="9144000" cy="2403034"/>
          </a:xfrm>
          <a:prstGeom prst="rect">
            <a:avLst/>
          </a:prstGeom>
        </p:spPr>
        <p:txBody>
          <a:bodyPr>
            <a:noAutofit/>
          </a:bodyPr>
          <a:lstStyle/>
          <a:p>
            <a:pPr marL="342900" indent="-342900">
              <a:lnSpc>
                <a:spcPct val="90000"/>
              </a:lnSpc>
              <a:buFont typeface="Arial" pitchFamily="34" charset="0"/>
              <a:buChar char="•"/>
            </a:pPr>
            <a:r>
              <a:rPr lang="en-CA" sz="2400" dirty="0" smtClean="0"/>
              <a:t>Black families &amp; young men </a:t>
            </a:r>
            <a:r>
              <a:rPr lang="en-CA" sz="2400" dirty="0"/>
              <a:t>moved north to take advantage of booming wartime industry </a:t>
            </a:r>
            <a:endParaRPr lang="en-CA" sz="2400" dirty="0" smtClean="0"/>
          </a:p>
          <a:p>
            <a:pPr marL="342900" indent="-342900">
              <a:lnSpc>
                <a:spcPct val="90000"/>
              </a:lnSpc>
              <a:buFont typeface="Arial" pitchFamily="34" charset="0"/>
              <a:buChar char="•"/>
            </a:pPr>
            <a:r>
              <a:rPr lang="en-CA" sz="2400" dirty="0" smtClean="0"/>
              <a:t>Black neighborhoods began </a:t>
            </a:r>
            <a:r>
              <a:rPr lang="en-CA" sz="2400" dirty="0"/>
              <a:t>to </a:t>
            </a:r>
            <a:r>
              <a:rPr lang="en-CA" sz="2400" dirty="0" smtClean="0"/>
              <a:t>form within </a:t>
            </a:r>
            <a:r>
              <a:rPr lang="en-CA" sz="2400" dirty="0"/>
              <a:t>these </a:t>
            </a:r>
            <a:r>
              <a:rPr lang="en-CA" sz="2400" dirty="0" smtClean="0"/>
              <a:t>a </a:t>
            </a:r>
            <a:r>
              <a:rPr lang="en-CA" sz="2400" dirty="0"/>
              <a:t>distinct Black culture flourished</a:t>
            </a:r>
          </a:p>
          <a:p>
            <a:pPr marL="342900" indent="-342900">
              <a:lnSpc>
                <a:spcPct val="90000"/>
              </a:lnSpc>
              <a:buFont typeface="Arial" pitchFamily="34" charset="0"/>
              <a:buChar char="•"/>
            </a:pPr>
            <a:r>
              <a:rPr lang="en-CA" sz="2400" dirty="0"/>
              <a:t>But both blacks and whites wanted cultural interchange restricted</a:t>
            </a:r>
            <a:endParaRPr lang="en-US" sz="2400" dirty="0"/>
          </a:p>
        </p:txBody>
      </p:sp>
      <p:sp>
        <p:nvSpPr>
          <p:cNvPr id="3" name="Title 2"/>
          <p:cNvSpPr>
            <a:spLocks noGrp="1"/>
          </p:cNvSpPr>
          <p:nvPr>
            <p:ph type="title"/>
          </p:nvPr>
        </p:nvSpPr>
        <p:spPr/>
        <p:txBody>
          <a:bodyPr/>
          <a:lstStyle/>
          <a:p>
            <a:r>
              <a:rPr lang="en-US" dirty="0" smtClean="0"/>
              <a:t>The Great Migration</a:t>
            </a:r>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76600"/>
            <a:ext cx="52578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959" y="3048000"/>
            <a:ext cx="3646041" cy="2780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493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Great Migration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6" y="304800"/>
            <a:ext cx="9138624"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938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219200" y="152400"/>
            <a:ext cx="7696200" cy="838200"/>
          </a:xfrm>
          <a:noFill/>
          <a:ln/>
        </p:spPr>
        <p:txBody>
          <a:bodyPr>
            <a:normAutofit/>
          </a:bodyPr>
          <a:lstStyle/>
          <a:p>
            <a:r>
              <a:rPr lang="en-US" sz="2800" b="1" dirty="0">
                <a:solidFill>
                  <a:schemeClr val="tx1"/>
                </a:solidFill>
              </a:rPr>
              <a:t>The Harlem Renaissance</a:t>
            </a:r>
          </a:p>
        </p:txBody>
      </p:sp>
      <p:sp>
        <p:nvSpPr>
          <p:cNvPr id="112645" name="Rectangle 5"/>
          <p:cNvSpPr>
            <a:spLocks noGrp="1" noChangeArrowheads="1"/>
          </p:cNvSpPr>
          <p:nvPr>
            <p:ph type="body" sz="half" idx="2"/>
          </p:nvPr>
        </p:nvSpPr>
        <p:spPr>
          <a:xfrm>
            <a:off x="381000" y="1143000"/>
            <a:ext cx="3733800" cy="5334000"/>
          </a:xfrm>
          <a:noFill/>
          <a:ln/>
        </p:spPr>
        <p:txBody>
          <a:bodyPr/>
          <a:lstStyle/>
          <a:p>
            <a:r>
              <a:rPr lang="en-US" sz="2800" dirty="0"/>
              <a:t>Between 1910 and 1920, the Great Migration saw hundreds of thousands of African Americans move north to big cities. By 1920, over 5 million of the nation’s 12 million </a:t>
            </a:r>
            <a:r>
              <a:rPr lang="en-US" sz="2800" dirty="0" smtClean="0"/>
              <a:t>African Americans </a:t>
            </a:r>
            <a:r>
              <a:rPr lang="en-US" sz="2800" dirty="0"/>
              <a:t>(over 40%) lived in cities.</a:t>
            </a:r>
          </a:p>
        </p:txBody>
      </p:sp>
      <p:pic>
        <p:nvPicPr>
          <p:cNvPr id="112650" name="Picture 10" descr="Great_Migration_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19200"/>
            <a:ext cx="4845132"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479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The Harlem Renaissance</a:t>
            </a:r>
          </a:p>
        </p:txBody>
      </p:sp>
      <p:sp>
        <p:nvSpPr>
          <p:cNvPr id="51203" name="Rectangle 3"/>
          <p:cNvSpPr>
            <a:spLocks noGrp="1" noChangeArrowheads="1"/>
          </p:cNvSpPr>
          <p:nvPr>
            <p:ph type="body" sz="half" idx="1"/>
          </p:nvPr>
        </p:nvSpPr>
        <p:spPr>
          <a:xfrm>
            <a:off x="0" y="1600200"/>
            <a:ext cx="4495800" cy="5257800"/>
          </a:xfrm>
        </p:spPr>
        <p:txBody>
          <a:bodyPr>
            <a:normAutofit fontScale="92500" lnSpcReduction="20000"/>
          </a:bodyPr>
          <a:lstStyle/>
          <a:p>
            <a:pPr marL="457200" indent="-457200">
              <a:buFont typeface="Arial" pitchFamily="34" charset="0"/>
              <a:buChar char="•"/>
            </a:pPr>
            <a:r>
              <a:rPr lang="en-US" sz="2800" dirty="0" smtClean="0"/>
              <a:t>Harlem</a:t>
            </a:r>
            <a:r>
              <a:rPr lang="en-US" sz="2800" dirty="0"/>
              <a:t>, NY became the largest black urban community.</a:t>
            </a:r>
          </a:p>
          <a:p>
            <a:pPr marL="457200" indent="-457200">
              <a:buFont typeface="Arial" pitchFamily="34" charset="0"/>
              <a:buChar char="•"/>
            </a:pPr>
            <a:r>
              <a:rPr lang="en-US" sz="2800" dirty="0"/>
              <a:t>Harlem suffered from overcrowding, unemployment and poverty. </a:t>
            </a:r>
            <a:endParaRPr lang="en-US" sz="2800" dirty="0" smtClean="0"/>
          </a:p>
          <a:p>
            <a:pPr marL="457200" indent="-457200">
              <a:buFont typeface="Arial" pitchFamily="34" charset="0"/>
              <a:buChar char="•"/>
            </a:pPr>
            <a:r>
              <a:rPr lang="en-US" sz="2800" dirty="0" smtClean="0"/>
              <a:t>However</a:t>
            </a:r>
            <a:r>
              <a:rPr lang="en-US" sz="2800" dirty="0"/>
              <a:t>, in the 1920s, it was home to a literary and artistic revival known as the Harlem Renaissance. </a:t>
            </a:r>
          </a:p>
          <a:p>
            <a:pPr marL="457200" indent="-457200">
              <a:buFont typeface="Arial" pitchFamily="34" charset="0"/>
              <a:buChar char="•"/>
            </a:pPr>
            <a:r>
              <a:rPr lang="en-US" sz="2800" dirty="0"/>
              <a:t>Black artists, musicians, and writers celebrated their African and American </a:t>
            </a:r>
            <a:r>
              <a:rPr lang="en-US" sz="2800" dirty="0" smtClean="0"/>
              <a:t>heritage.</a:t>
            </a:r>
            <a:endParaRPr lang="en-US" sz="2800" dirty="0"/>
          </a:p>
        </p:txBody>
      </p:sp>
      <p:pic>
        <p:nvPicPr>
          <p:cNvPr id="51206" name="Picture 6"/>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4724400" y="1295400"/>
            <a:ext cx="4074059" cy="5486400"/>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944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smtClean="0"/>
              <a:t>New Technologies and manufacturing techniques helped the US economy on the production of consumer goods, contributing to improved standards of living, greater personal mobility, and better communication systems</a:t>
            </a:r>
            <a:endParaRPr lang="en-US"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75698744"/>
              </p:ext>
            </p:extLst>
          </p:nvPr>
        </p:nvGraphicFramePr>
        <p:xfrm>
          <a:off x="457200" y="1524000"/>
          <a:ext cx="8229600" cy="3937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r>
                        <a:rPr lang="en-US" dirty="0" smtClean="0"/>
                        <a:t>More consumer goods/higher</a:t>
                      </a:r>
                      <a:r>
                        <a:rPr lang="en-US" baseline="0" dirty="0" smtClean="0"/>
                        <a:t> standards of living</a:t>
                      </a:r>
                      <a:endParaRPr lang="en-US" dirty="0"/>
                    </a:p>
                  </a:txBody>
                  <a:tcPr/>
                </a:tc>
                <a:tc>
                  <a:txBody>
                    <a:bodyPr/>
                    <a:lstStyle/>
                    <a:p>
                      <a:r>
                        <a:rPr lang="en-US" dirty="0" smtClean="0"/>
                        <a:t>US Steel Company (1901)</a:t>
                      </a:r>
                      <a:r>
                        <a:rPr lang="en-US" baseline="0" dirty="0" smtClean="0"/>
                        <a:t> </a:t>
                      </a:r>
                    </a:p>
                    <a:p>
                      <a:r>
                        <a:rPr lang="en-US" baseline="0" dirty="0" smtClean="0"/>
                        <a:t>Taylorism (Scientific management)</a:t>
                      </a:r>
                    </a:p>
                    <a:p>
                      <a:r>
                        <a:rPr lang="en-US" baseline="0" dirty="0" smtClean="0"/>
                        <a:t>Ford’s moving assembly line</a:t>
                      </a:r>
                    </a:p>
                    <a:p>
                      <a:r>
                        <a:rPr lang="en-US" baseline="0" dirty="0" smtClean="0"/>
                        <a:t>Increased consumer goods industry (electric washing machines, vacuums, refrigerators, etc.)</a:t>
                      </a:r>
                      <a:endParaRPr lang="en-US" dirty="0"/>
                    </a:p>
                  </a:txBody>
                  <a:tcPr/>
                </a:tc>
                <a:extLst>
                  <a:ext uri="{0D108BD9-81ED-4DB2-BD59-A6C34878D82A}">
                    <a16:rowId xmlns:a16="http://schemas.microsoft.com/office/drawing/2014/main" val="10001"/>
                  </a:ext>
                </a:extLst>
              </a:tr>
              <a:tr h="370840">
                <a:tc>
                  <a:txBody>
                    <a:bodyPr/>
                    <a:lstStyle/>
                    <a:p>
                      <a:r>
                        <a:rPr lang="en-US" dirty="0" smtClean="0"/>
                        <a:t>Greater</a:t>
                      </a:r>
                      <a:r>
                        <a:rPr lang="en-US" baseline="0" dirty="0" smtClean="0"/>
                        <a:t> personal mobility</a:t>
                      </a:r>
                      <a:endParaRPr lang="en-US" dirty="0"/>
                    </a:p>
                  </a:txBody>
                  <a:tcPr/>
                </a:tc>
                <a:tc>
                  <a:txBody>
                    <a:bodyPr/>
                    <a:lstStyle/>
                    <a:p>
                      <a:r>
                        <a:rPr lang="en-US" dirty="0" smtClean="0"/>
                        <a:t>Henry</a:t>
                      </a:r>
                      <a:r>
                        <a:rPr lang="en-US" baseline="0" dirty="0" smtClean="0"/>
                        <a:t> Ford’s Model T car (1908)</a:t>
                      </a:r>
                    </a:p>
                    <a:p>
                      <a:r>
                        <a:rPr lang="en-US" baseline="0" dirty="0" smtClean="0"/>
                        <a:t>General Motors (1908)</a:t>
                      </a:r>
                    </a:p>
                    <a:p>
                      <a:endParaRPr lang="en-US" dirty="0"/>
                    </a:p>
                  </a:txBody>
                  <a:tcPr/>
                </a:tc>
                <a:extLst>
                  <a:ext uri="{0D108BD9-81ED-4DB2-BD59-A6C34878D82A}">
                    <a16:rowId xmlns:a16="http://schemas.microsoft.com/office/drawing/2014/main" val="10002"/>
                  </a:ext>
                </a:extLst>
              </a:tr>
              <a:tr h="370840">
                <a:tc>
                  <a:txBody>
                    <a:bodyPr/>
                    <a:lstStyle/>
                    <a:p>
                      <a:r>
                        <a:rPr lang="en-US" dirty="0" smtClean="0"/>
                        <a:t>Better communication</a:t>
                      </a:r>
                      <a:r>
                        <a:rPr lang="en-US" baseline="0" dirty="0" smtClean="0"/>
                        <a:t> systems</a:t>
                      </a:r>
                      <a:endParaRPr lang="en-US" dirty="0"/>
                    </a:p>
                  </a:txBody>
                  <a:tcPr/>
                </a:tc>
                <a:tc>
                  <a:txBody>
                    <a:bodyPr/>
                    <a:lstStyle/>
                    <a:p>
                      <a:r>
                        <a:rPr lang="en-US" dirty="0" smtClean="0"/>
                        <a:t>First Radio newscast – Detroit</a:t>
                      </a:r>
                      <a:r>
                        <a:rPr lang="en-US" baseline="0" dirty="0" smtClean="0"/>
                        <a:t> (1920)</a:t>
                      </a:r>
                    </a:p>
                    <a:p>
                      <a:r>
                        <a:rPr lang="en-US" baseline="0" dirty="0" smtClean="0"/>
                        <a:t>Radio broadcasts of sporting events and entertainment shows begins in the 1920s</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48851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447800" y="228600"/>
            <a:ext cx="7391400" cy="762000"/>
          </a:xfrm>
          <a:noFill/>
          <a:ln/>
        </p:spPr>
        <p:txBody>
          <a:bodyPr/>
          <a:lstStyle/>
          <a:p>
            <a:r>
              <a:rPr lang="en-US" sz="4000" b="1" dirty="0" smtClean="0">
                <a:solidFill>
                  <a:schemeClr val="tx1"/>
                </a:solidFill>
              </a:rPr>
              <a:t>Progress</a:t>
            </a:r>
            <a:endParaRPr lang="en-US" sz="4000" b="1" dirty="0">
              <a:solidFill>
                <a:schemeClr val="tx1"/>
              </a:solidFill>
            </a:endParaRPr>
          </a:p>
        </p:txBody>
      </p:sp>
      <p:sp>
        <p:nvSpPr>
          <p:cNvPr id="118788" name="Rectangle 4"/>
          <p:cNvSpPr>
            <a:spLocks noGrp="1" noChangeArrowheads="1"/>
          </p:cNvSpPr>
          <p:nvPr>
            <p:ph type="body" sz="half" idx="1"/>
          </p:nvPr>
        </p:nvSpPr>
        <p:spPr>
          <a:xfrm>
            <a:off x="0" y="1295400"/>
            <a:ext cx="4648200" cy="5410200"/>
          </a:xfrm>
          <a:noFill/>
          <a:ln/>
        </p:spPr>
        <p:txBody>
          <a:bodyPr>
            <a:normAutofit fontScale="77500" lnSpcReduction="20000"/>
          </a:bodyPr>
          <a:lstStyle/>
          <a:p>
            <a:pPr algn="l"/>
            <a:r>
              <a:rPr lang="en-US" sz="2800" dirty="0"/>
              <a:t> Founded in 1909, the NAACP urged African Americans to protest racial violence</a:t>
            </a:r>
          </a:p>
          <a:p>
            <a:pPr algn="l"/>
            <a:r>
              <a:rPr lang="en-US" sz="2800" dirty="0"/>
              <a:t>W.E.B Dubois, a founding member, led a march of 10,000 black men in NY to protest violence</a:t>
            </a:r>
            <a:r>
              <a:rPr lang="en-US" sz="2800" dirty="0" smtClean="0"/>
              <a:t>.</a:t>
            </a:r>
          </a:p>
          <a:p>
            <a:pPr algn="l"/>
            <a:endParaRPr lang="en-US" sz="2800" dirty="0"/>
          </a:p>
          <a:p>
            <a:pPr algn="l"/>
            <a:r>
              <a:rPr lang="en-US" sz="2800" dirty="0"/>
              <a:t>The </a:t>
            </a:r>
            <a:r>
              <a:rPr lang="en-US" sz="2800" b="1" dirty="0"/>
              <a:t>National Association for the Advancement of Colored People,</a:t>
            </a:r>
            <a:r>
              <a:rPr lang="en-US" sz="2800" dirty="0"/>
              <a:t> usually abbreviated as </a:t>
            </a:r>
            <a:r>
              <a:rPr lang="en-US" sz="2800" b="1" dirty="0"/>
              <a:t>NAACP</a:t>
            </a:r>
            <a:r>
              <a:rPr lang="en-US" sz="2800" dirty="0"/>
              <a:t>, is an African-American civil rights </a:t>
            </a:r>
            <a:r>
              <a:rPr lang="en-US" sz="2800" dirty="0" smtClean="0"/>
              <a:t>organization. </a:t>
            </a:r>
            <a:endParaRPr lang="en-US" sz="2800" dirty="0"/>
          </a:p>
          <a:p>
            <a:pPr algn="l"/>
            <a:r>
              <a:rPr lang="en-US" sz="2800" dirty="0" smtClean="0"/>
              <a:t>Its </a:t>
            </a:r>
            <a:r>
              <a:rPr lang="en-US" sz="2800" dirty="0"/>
              <a:t>mission is "to ensure the political, educational, social, and economic equality of rights of all persons and to eliminate racial hatred and racial discrimination".</a:t>
            </a:r>
          </a:p>
        </p:txBody>
      </p:sp>
      <p:pic>
        <p:nvPicPr>
          <p:cNvPr id="118797" name="Picture 13" descr="web_du_bo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71600"/>
            <a:ext cx="417195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225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371600" y="76200"/>
            <a:ext cx="7772400" cy="914400"/>
          </a:xfrm>
          <a:noFill/>
          <a:ln/>
        </p:spPr>
        <p:txBody>
          <a:bodyPr/>
          <a:lstStyle/>
          <a:p>
            <a:r>
              <a:rPr lang="en-US" sz="4800" dirty="0">
                <a:solidFill>
                  <a:schemeClr val="tx1"/>
                </a:solidFill>
              </a:rPr>
              <a:t>Marcus Garvey</a:t>
            </a:r>
          </a:p>
        </p:txBody>
      </p:sp>
      <p:pic>
        <p:nvPicPr>
          <p:cNvPr id="121862" name="Picture 6" descr="garve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562600" y="1447800"/>
            <a:ext cx="1905000" cy="2406316"/>
          </a:xfrm>
          <a:ln/>
        </p:spPr>
      </p:pic>
      <p:sp>
        <p:nvSpPr>
          <p:cNvPr id="121861" name="Rectangle 5"/>
          <p:cNvSpPr>
            <a:spLocks noGrp="1" noChangeArrowheads="1"/>
          </p:cNvSpPr>
          <p:nvPr>
            <p:ph type="body" sz="half" idx="2"/>
          </p:nvPr>
        </p:nvSpPr>
        <p:spPr>
          <a:xfrm>
            <a:off x="609600" y="1339850"/>
            <a:ext cx="4800600" cy="5257800"/>
          </a:xfrm>
          <a:noFill/>
          <a:ln/>
        </p:spPr>
        <p:txBody>
          <a:bodyPr/>
          <a:lstStyle/>
          <a:p>
            <a:pPr marL="342900" indent="-342900">
              <a:buFont typeface="Arial" pitchFamily="34" charset="0"/>
              <a:buChar char="•"/>
            </a:pPr>
            <a:r>
              <a:rPr lang="en-US" sz="2400" dirty="0" smtClean="0"/>
              <a:t>In </a:t>
            </a:r>
            <a:r>
              <a:rPr lang="en-US" sz="2400" dirty="0"/>
              <a:t>1914, </a:t>
            </a:r>
            <a:r>
              <a:rPr lang="en-US" sz="2400" dirty="0" smtClean="0"/>
              <a:t>Garvey founded </a:t>
            </a:r>
            <a:r>
              <a:rPr lang="en-US" sz="2400" dirty="0"/>
              <a:t>the Universal Negro Improvement Association (UNIA) and attracted a million members by the mid-1920s. </a:t>
            </a:r>
            <a:endParaRPr lang="en-US" sz="2400" dirty="0" smtClean="0"/>
          </a:p>
          <a:p>
            <a:pPr marL="342900" indent="-342900">
              <a:buFont typeface="Arial" pitchFamily="34" charset="0"/>
              <a:buChar char="•"/>
            </a:pPr>
            <a:r>
              <a:rPr lang="en-US" sz="2400" dirty="0" smtClean="0"/>
              <a:t>He </a:t>
            </a:r>
            <a:r>
              <a:rPr lang="en-US" sz="2400" dirty="0"/>
              <a:t>left a powerful legacy of black pride, economic independence, and Pan-Africanism</a:t>
            </a:r>
            <a:r>
              <a:rPr lang="en-US" sz="2400" dirty="0" smtClean="0"/>
              <a:t>.</a:t>
            </a:r>
            <a:r>
              <a:rPr lang="en-US" sz="2400" dirty="0"/>
              <a:t> Marcus Garvey believed that African Americans should build a separate society in Africa. </a:t>
            </a:r>
            <a:r>
              <a:rPr lang="en-US" sz="2400" dirty="0" smtClean="0"/>
              <a:t>  </a:t>
            </a:r>
            <a:endParaRPr lang="en-US" sz="2400" dirty="0"/>
          </a:p>
        </p:txBody>
      </p:sp>
      <p:pic>
        <p:nvPicPr>
          <p:cNvPr id="121865" name="Picture 9" descr="Marcus Garv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3048000"/>
            <a:ext cx="1524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121869" name="Text Box 13"/>
          <p:cNvSpPr txBox="1">
            <a:spLocks noChangeArrowheads="1"/>
          </p:cNvSpPr>
          <p:nvPr/>
        </p:nvSpPr>
        <p:spPr bwMode="auto">
          <a:xfrm>
            <a:off x="1524000" y="5858470"/>
            <a:ext cx="6934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solidFill>
                  <a:schemeClr val="tx1">
                    <a:lumMod val="95000"/>
                  </a:schemeClr>
                </a:solidFill>
                <a:latin typeface="Arial" pitchFamily="34" charset="0"/>
              </a:rPr>
              <a:t>If you have no confidence in self, you are twice defeated in the race of life. With confidence, you have won even before you have started. </a:t>
            </a:r>
            <a:r>
              <a:rPr lang="en-US" sz="1600">
                <a:solidFill>
                  <a:schemeClr val="tx1">
                    <a:lumMod val="95000"/>
                  </a:schemeClr>
                </a:solidFill>
                <a:latin typeface="Arial" pitchFamily="34" charset="0"/>
              </a:rPr>
              <a:t>– M. Garvey</a:t>
            </a:r>
          </a:p>
        </p:txBody>
      </p:sp>
    </p:spTree>
    <p:extLst>
      <p:ext uri="{BB962C8B-B14F-4D97-AF65-F5344CB8AC3E}">
        <p14:creationId xmlns:p14="http://schemas.microsoft.com/office/powerpoint/2010/main" val="3445286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253" y="228600"/>
            <a:ext cx="7772400" cy="1143000"/>
          </a:xfrm>
        </p:spPr>
        <p:txBody>
          <a:bodyPr>
            <a:normAutofit/>
          </a:bodyPr>
          <a:lstStyle/>
          <a:p>
            <a:r>
              <a:rPr lang="en-US" dirty="0" smtClean="0"/>
              <a:t>Pan-Africanism</a:t>
            </a:r>
            <a:endParaRPr lang="en-US" dirty="0"/>
          </a:p>
        </p:txBody>
      </p:sp>
      <p:sp>
        <p:nvSpPr>
          <p:cNvPr id="3" name="Content Placeholder 2"/>
          <p:cNvSpPr>
            <a:spLocks noGrp="1"/>
          </p:cNvSpPr>
          <p:nvPr>
            <p:ph sz="half" idx="1"/>
          </p:nvPr>
        </p:nvSpPr>
        <p:spPr>
          <a:xfrm>
            <a:off x="0" y="1981200"/>
            <a:ext cx="5062538" cy="4114800"/>
          </a:xfrm>
        </p:spPr>
        <p:txBody>
          <a:bodyPr>
            <a:normAutofit/>
          </a:bodyPr>
          <a:lstStyle/>
          <a:p>
            <a:r>
              <a:rPr lang="en-US" sz="2400" dirty="0" smtClean="0"/>
              <a:t>A movement </a:t>
            </a:r>
            <a:r>
              <a:rPr lang="en-US" sz="2400" dirty="0"/>
              <a:t>that seeks to unify African people or people living in Africa, into a "one African </a:t>
            </a:r>
            <a:r>
              <a:rPr lang="en-US" sz="2400" dirty="0" smtClean="0"/>
              <a:t>community." </a:t>
            </a:r>
            <a:r>
              <a:rPr lang="en-US" sz="2400" dirty="0"/>
              <a:t>Differing types of Pan-Africanism seeks different levels of ; economic, racial, social, or political </a:t>
            </a:r>
            <a:r>
              <a:rPr lang="en-US" sz="2400" dirty="0" smtClean="0"/>
              <a:t>unity.</a:t>
            </a:r>
            <a:endParaRPr lang="en-US" sz="2400" dirty="0"/>
          </a:p>
        </p:txBody>
      </p:sp>
      <p:sp>
        <p:nvSpPr>
          <p:cNvPr id="4" name="Text Placeholder 3"/>
          <p:cNvSpPr>
            <a:spLocks noGrp="1"/>
          </p:cNvSpPr>
          <p:nvPr>
            <p:ph type="body" sz="half" idx="2"/>
          </p:nvPr>
        </p:nvSpPr>
        <p:spPr>
          <a:xfrm>
            <a:off x="5029200" y="1539778"/>
            <a:ext cx="3810000" cy="4114800"/>
          </a:xfrm>
        </p:spPr>
        <p:txBody>
          <a:bodyPr>
            <a:normAutofit/>
          </a:bodyPr>
          <a:lstStyle/>
          <a:p>
            <a:r>
              <a:rPr lang="en-US" sz="3200" dirty="0" smtClean="0"/>
              <a:t>Garvey called for individuals of African descent to return to the continent.</a:t>
            </a:r>
            <a:endParaRPr lang="en-US" sz="3200" dirty="0"/>
          </a:p>
        </p:txBody>
      </p:sp>
      <p:pic>
        <p:nvPicPr>
          <p:cNvPr id="7170" name="Picture 2" descr="http://tomorrowspaper.files.wordpress.com/2011/07/africa-frie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095100"/>
            <a:ext cx="2508053" cy="2771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arcus Garv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232" y="4571999"/>
            <a:ext cx="1763968" cy="216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9741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3" name="Picture 5" descr="harlem-Renaissance-in-Paris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6934200" cy="691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077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9" name="Picture 5" descr="[hr.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372600" cy="779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05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371600" y="0"/>
            <a:ext cx="7467600" cy="1143000"/>
          </a:xfrm>
          <a:noFill/>
          <a:ln/>
        </p:spPr>
        <p:txBody>
          <a:bodyPr>
            <a:normAutofit/>
          </a:bodyPr>
          <a:lstStyle/>
          <a:p>
            <a:r>
              <a:rPr lang="en-US" sz="4000" b="1" dirty="0">
                <a:solidFill>
                  <a:schemeClr val="tx1"/>
                </a:solidFill>
              </a:rPr>
              <a:t>African American Writers</a:t>
            </a:r>
          </a:p>
        </p:txBody>
      </p:sp>
      <p:pic>
        <p:nvPicPr>
          <p:cNvPr id="128006" name="Picture 6" descr="mckay"/>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75570" y="1981200"/>
            <a:ext cx="2763936" cy="4114800"/>
          </a:xfrm>
          <a:ln/>
        </p:spPr>
      </p:pic>
      <p:sp>
        <p:nvSpPr>
          <p:cNvPr id="128005" name="Rectangle 5"/>
          <p:cNvSpPr>
            <a:spLocks noGrp="1" noChangeArrowheads="1"/>
          </p:cNvSpPr>
          <p:nvPr>
            <p:ph type="body" sz="half" idx="2"/>
          </p:nvPr>
        </p:nvSpPr>
        <p:spPr>
          <a:xfrm>
            <a:off x="4953000" y="1371600"/>
            <a:ext cx="4114800" cy="4953000"/>
          </a:xfrm>
          <a:noFill/>
          <a:ln/>
        </p:spPr>
        <p:txBody>
          <a:bodyPr/>
          <a:lstStyle/>
          <a:p>
            <a:r>
              <a:rPr lang="en-US" sz="2800" dirty="0"/>
              <a:t>The Harlem Renaissance included a literary movement led by well-educated blacks with a new sense of pride in the African-American experience. Claude McKay’s works expressed the pain and frustration of life in the ghetto. </a:t>
            </a:r>
          </a:p>
        </p:txBody>
      </p:sp>
      <p:pic>
        <p:nvPicPr>
          <p:cNvPr id="128011" name="Picture 11" descr="30796294"/>
          <p:cNvPicPr>
            <a:picLocks noChangeAspect="1" noChangeArrowheads="1"/>
          </p:cNvPicPr>
          <p:nvPr/>
        </p:nvPicPr>
        <p:blipFill>
          <a:blip r:embed="rId3">
            <a:extLst>
              <a:ext uri="{28A0092B-C50C-407E-A947-70E740481C1C}">
                <a14:useLocalDpi xmlns:a14="http://schemas.microsoft.com/office/drawing/2010/main" val="0"/>
              </a:ext>
            </a:extLst>
          </a:blip>
          <a:srcRect l="19200" r="20000"/>
          <a:stretch>
            <a:fillRect/>
          </a:stretch>
        </p:blipFill>
        <p:spPr bwMode="auto">
          <a:xfrm>
            <a:off x="2057400" y="1524000"/>
            <a:ext cx="28956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28007" name="Picture 7" descr="McKay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1643063" cy="2057400"/>
          </a:xfrm>
          <a:prstGeom prst="rect">
            <a:avLst/>
          </a:prstGeom>
          <a:noFill/>
          <a:ln w="762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966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Zora Neale Hurston</a:t>
            </a:r>
          </a:p>
        </p:txBody>
      </p:sp>
      <p:sp>
        <p:nvSpPr>
          <p:cNvPr id="57348" name="Rectangle 4"/>
          <p:cNvSpPr>
            <a:spLocks noGrp="1" noChangeArrowheads="1"/>
          </p:cNvSpPr>
          <p:nvPr>
            <p:ph type="body" sz="half" idx="1"/>
          </p:nvPr>
        </p:nvSpPr>
        <p:spPr>
          <a:xfrm>
            <a:off x="0" y="1600200"/>
            <a:ext cx="4953000" cy="5257800"/>
          </a:xfrm>
        </p:spPr>
        <p:txBody>
          <a:bodyPr>
            <a:normAutofit/>
          </a:bodyPr>
          <a:lstStyle/>
          <a:p>
            <a:pPr marL="457200" indent="-457200" algn="l">
              <a:buFont typeface="Arial" pitchFamily="34" charset="0"/>
              <a:buChar char="•"/>
            </a:pPr>
            <a:r>
              <a:rPr lang="en-US" sz="2600" dirty="0" smtClean="0"/>
              <a:t>Wrote novels &amp; short </a:t>
            </a:r>
            <a:r>
              <a:rPr lang="en-US" sz="2600" dirty="0"/>
              <a:t>stories</a:t>
            </a:r>
          </a:p>
          <a:p>
            <a:pPr marL="457200" indent="-457200" algn="l">
              <a:buFont typeface="Arial" pitchFamily="34" charset="0"/>
              <a:buChar char="•"/>
            </a:pPr>
            <a:r>
              <a:rPr lang="en-US" sz="2600" dirty="0"/>
              <a:t>Traveled throughout the South </a:t>
            </a:r>
            <a:r>
              <a:rPr lang="en-US" sz="2600" dirty="0" smtClean="0"/>
              <a:t>collecting </a:t>
            </a:r>
            <a:r>
              <a:rPr lang="en-US" sz="2600" dirty="0"/>
              <a:t>folk tales, songs, and prayers of black southerners</a:t>
            </a:r>
          </a:p>
          <a:p>
            <a:pPr marL="457200" lvl="1" indent="-457200" algn="l">
              <a:buFont typeface="Arial" pitchFamily="34" charset="0"/>
              <a:buChar char="•"/>
            </a:pPr>
            <a:r>
              <a:rPr lang="en-US" sz="2400" dirty="0"/>
              <a:t>Published these in her book, “Mules and Men</a:t>
            </a:r>
            <a:r>
              <a:rPr lang="en-US" sz="2400" dirty="0" smtClean="0"/>
              <a:t>”</a:t>
            </a:r>
          </a:p>
          <a:p>
            <a:pPr marL="457200" indent="-457200" algn="l">
              <a:buFont typeface="Arial" pitchFamily="34" charset="0"/>
              <a:buChar char="•"/>
            </a:pPr>
            <a:r>
              <a:rPr lang="en-US" sz="2800" dirty="0"/>
              <a:t>Of Hurston's four novels and more than 50 published short stories, plays, and essays, she is best known for her 1937 novel </a:t>
            </a:r>
            <a:r>
              <a:rPr lang="en-US" sz="2800" u="sng" dirty="0"/>
              <a:t>Their Eyes Were Watching God</a:t>
            </a:r>
            <a:endParaRPr lang="en-US" sz="2600" u="sng" dirty="0"/>
          </a:p>
        </p:txBody>
      </p:sp>
      <p:pic>
        <p:nvPicPr>
          <p:cNvPr id="57351" name="Picture 7"/>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5295900" y="1856581"/>
            <a:ext cx="2743200" cy="4013200"/>
          </a:xfrm>
        </p:spPr>
      </p:pic>
    </p:spTree>
    <p:extLst>
      <p:ext uri="{BB962C8B-B14F-4D97-AF65-F5344CB8AC3E}">
        <p14:creationId xmlns:p14="http://schemas.microsoft.com/office/powerpoint/2010/main" val="1904532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lstStyle/>
          <a:p>
            <a:r>
              <a:rPr lang="en-US"/>
              <a:t>Langston Hughes</a:t>
            </a:r>
          </a:p>
        </p:txBody>
      </p:sp>
      <p:sp>
        <p:nvSpPr>
          <p:cNvPr id="53251" name="Rectangle 3"/>
          <p:cNvSpPr>
            <a:spLocks noGrp="1" noChangeArrowheads="1"/>
          </p:cNvSpPr>
          <p:nvPr>
            <p:ph type="body" sz="half" idx="1"/>
          </p:nvPr>
        </p:nvSpPr>
        <p:spPr>
          <a:xfrm>
            <a:off x="0" y="1371600"/>
            <a:ext cx="4876800" cy="5486400"/>
          </a:xfrm>
        </p:spPr>
        <p:txBody>
          <a:bodyPr>
            <a:normAutofit/>
          </a:bodyPr>
          <a:lstStyle/>
          <a:p>
            <a:pPr marL="457200" indent="-457200" algn="l">
              <a:lnSpc>
                <a:spcPct val="80000"/>
              </a:lnSpc>
              <a:buFont typeface="Arial" pitchFamily="34" charset="0"/>
              <a:buChar char="•"/>
            </a:pPr>
            <a:r>
              <a:rPr lang="en-US" sz="2800" dirty="0"/>
              <a:t>Most well-known of the Harlem Renaissance poets</a:t>
            </a:r>
          </a:p>
          <a:p>
            <a:pPr marL="457200" indent="-457200" algn="l">
              <a:lnSpc>
                <a:spcPct val="80000"/>
              </a:lnSpc>
              <a:buFont typeface="Arial" pitchFamily="34" charset="0"/>
              <a:buChar char="•"/>
            </a:pPr>
            <a:r>
              <a:rPr lang="en-US" sz="2800" dirty="0"/>
              <a:t>Also wrote plays, short stories, and essays</a:t>
            </a:r>
          </a:p>
          <a:p>
            <a:pPr marL="457200" indent="-457200" algn="l">
              <a:lnSpc>
                <a:spcPct val="80000"/>
              </a:lnSpc>
              <a:buFont typeface="Arial" pitchFamily="34" charset="0"/>
              <a:buChar char="•"/>
            </a:pPr>
            <a:r>
              <a:rPr lang="en-US" sz="2800" dirty="0"/>
              <a:t>First poem, “The Negro Speaks of Rivers”</a:t>
            </a:r>
          </a:p>
          <a:p>
            <a:pPr marL="457200" indent="-457200" algn="l">
              <a:lnSpc>
                <a:spcPct val="80000"/>
              </a:lnSpc>
              <a:buFont typeface="Arial" pitchFamily="34" charset="0"/>
              <a:buChar char="•"/>
            </a:pPr>
            <a:r>
              <a:rPr lang="en-US" sz="2800" dirty="0"/>
              <a:t>Encouraged African Americans to be proud of their heritage</a:t>
            </a:r>
          </a:p>
          <a:p>
            <a:pPr marL="457200" indent="-457200" algn="l">
              <a:lnSpc>
                <a:spcPct val="80000"/>
              </a:lnSpc>
              <a:buFont typeface="Arial" pitchFamily="34" charset="0"/>
              <a:buChar char="•"/>
            </a:pPr>
            <a:r>
              <a:rPr lang="en-US" sz="2800" dirty="0"/>
              <a:t>Protested racism and acts of violence against </a:t>
            </a:r>
            <a:r>
              <a:rPr lang="en-US" sz="2800" dirty="0" smtClean="0"/>
              <a:t>blacks</a:t>
            </a:r>
          </a:p>
          <a:p>
            <a:pPr marL="457200" indent="-457200" algn="l">
              <a:lnSpc>
                <a:spcPct val="80000"/>
              </a:lnSpc>
              <a:buFont typeface="Arial" pitchFamily="34" charset="0"/>
              <a:buChar char="•"/>
            </a:pPr>
            <a:r>
              <a:rPr lang="en-US" sz="2800" dirty="0" smtClean="0"/>
              <a:t>Born in Joplin, raised in Lawrence by his grandmother.</a:t>
            </a:r>
            <a:endParaRPr lang="en-US" sz="2800" dirty="0"/>
          </a:p>
        </p:txBody>
      </p:sp>
      <p:pic>
        <p:nvPicPr>
          <p:cNvPr id="53254" name="Picture 6"/>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724400" y="914400"/>
            <a:ext cx="3281680" cy="4267200"/>
          </a:xfrm>
        </p:spPr>
      </p:pic>
      <p:sp>
        <p:nvSpPr>
          <p:cNvPr id="2" name="TextBox 1"/>
          <p:cNvSpPr txBox="1"/>
          <p:nvPr/>
        </p:nvSpPr>
        <p:spPr>
          <a:xfrm>
            <a:off x="5334000" y="5486400"/>
            <a:ext cx="2438400" cy="923330"/>
          </a:xfrm>
          <a:prstGeom prst="rect">
            <a:avLst/>
          </a:prstGeom>
          <a:noFill/>
        </p:spPr>
        <p:txBody>
          <a:bodyPr wrap="square" rtlCol="0">
            <a:spAutoFit/>
          </a:bodyPr>
          <a:lstStyle/>
          <a:p>
            <a:r>
              <a:rPr lang="en-US" dirty="0" smtClean="0"/>
              <a:t>From ELA: Harlem, Let America be America Again, The Word Black </a:t>
            </a:r>
            <a:endParaRPr lang="en-US" dirty="0"/>
          </a:p>
        </p:txBody>
      </p:sp>
    </p:spTree>
    <p:extLst>
      <p:ext uri="{BB962C8B-B14F-4D97-AF65-F5344CB8AC3E}">
        <p14:creationId xmlns:p14="http://schemas.microsoft.com/office/powerpoint/2010/main" val="2069088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Issues</a:t>
            </a:r>
            <a:endParaRPr lang="en-US" dirty="0"/>
          </a:p>
        </p:txBody>
      </p:sp>
      <p:sp>
        <p:nvSpPr>
          <p:cNvPr id="3" name="Content Placeholder 2"/>
          <p:cNvSpPr>
            <a:spLocks noGrp="1"/>
          </p:cNvSpPr>
          <p:nvPr>
            <p:ph idx="1"/>
          </p:nvPr>
        </p:nvSpPr>
        <p:spPr>
          <a:xfrm>
            <a:off x="457200" y="1219200"/>
            <a:ext cx="8229600" cy="5486400"/>
          </a:xfrm>
        </p:spPr>
        <p:txBody>
          <a:bodyPr>
            <a:normAutofit fontScale="47500" lnSpcReduction="20000"/>
          </a:bodyPr>
          <a:lstStyle/>
          <a:p>
            <a:pPr lvl="0"/>
            <a:r>
              <a:rPr lang="en-US" dirty="0"/>
              <a:t>Immigration from Europe reached its peak in the years before World War I. During and after World War I, nativist campaigns against some ethnic groups led to the passage of quotas that restricted immigration, particularly from southern and eastern Europe, and increased barriers to Asian immigration.</a:t>
            </a:r>
          </a:p>
          <a:p>
            <a:pPr marL="0" indent="0">
              <a:buNone/>
            </a:pPr>
            <a:endParaRPr lang="en-US" dirty="0"/>
          </a:p>
          <a:p>
            <a:r>
              <a:rPr lang="en-US" b="1" dirty="0" smtClean="0"/>
              <a:t>Immigration </a:t>
            </a:r>
            <a:r>
              <a:rPr lang="en-US" b="1" dirty="0"/>
              <a:t>Act of </a:t>
            </a:r>
            <a:r>
              <a:rPr lang="en-US" b="1" dirty="0" smtClean="0"/>
              <a:t>1917 </a:t>
            </a:r>
            <a:r>
              <a:rPr lang="en-US" dirty="0" smtClean="0"/>
              <a:t>- </a:t>
            </a:r>
            <a:r>
              <a:rPr lang="en-US" dirty="0"/>
              <a:t>restricted the immigration of 'undesirables' from other countries, including "idiots, imbeciles, epileptics, alcoholics, poor, criminals, beggars, any person suffering attacks of insanity, those with tuberculosis, and those who have any form of dangerous contagious disease, aliens who have a physical disability that will restrict them from earning a living in the United States..., polygamists and anarchists, those who were against the organized government or those who advocated the unlawful destruction of property and those who advocated the unlawful assault of killing of any officer." </a:t>
            </a:r>
            <a:endParaRPr lang="en-US" dirty="0" smtClean="0"/>
          </a:p>
          <a:p>
            <a:r>
              <a:rPr lang="en-US" b="1" dirty="0" smtClean="0"/>
              <a:t>Emergency </a:t>
            </a:r>
            <a:r>
              <a:rPr lang="en-US" b="1" dirty="0"/>
              <a:t>Quota Act of </a:t>
            </a:r>
            <a:r>
              <a:rPr lang="en-US" b="1" dirty="0" smtClean="0"/>
              <a:t>1921 </a:t>
            </a:r>
            <a:r>
              <a:rPr lang="en-US" dirty="0" smtClean="0"/>
              <a:t>- </a:t>
            </a:r>
            <a:r>
              <a:rPr lang="en-US" dirty="0"/>
              <a:t>The objective of this act was to temporarily limit the numbers of immigrants to the United States by imposing quotas based on country of birth. Annual allowable quotas for each country of origin were calculated at 3 percent of the total number of foreign-born persons from that country recorded in the 1910 United States Census.</a:t>
            </a:r>
            <a:endParaRPr lang="en-US" dirty="0" smtClean="0"/>
          </a:p>
          <a:p>
            <a:r>
              <a:rPr lang="en-US" b="1" dirty="0" smtClean="0"/>
              <a:t>National </a:t>
            </a:r>
            <a:r>
              <a:rPr lang="en-US" b="1" dirty="0"/>
              <a:t>Origins Immigration Act of </a:t>
            </a:r>
            <a:r>
              <a:rPr lang="en-US" b="1" dirty="0" smtClean="0"/>
              <a:t>1924 </a:t>
            </a:r>
            <a:r>
              <a:rPr lang="en-US" dirty="0" smtClean="0"/>
              <a:t>– next slide </a:t>
            </a:r>
            <a:r>
              <a:rPr lang="en-US" dirty="0" smtClean="0">
                <a:sym typeface="Wingdings" panose="05000000000000000000" pitchFamily="2" charset="2"/>
              </a:rPr>
              <a:t></a:t>
            </a:r>
            <a:endParaRPr lang="en-US" dirty="0"/>
          </a:p>
          <a:p>
            <a:r>
              <a:rPr lang="en-US" b="1" dirty="0" smtClean="0"/>
              <a:t>Palmer Raids/ Red Scare </a:t>
            </a:r>
            <a:r>
              <a:rPr lang="en-US" dirty="0" smtClean="0"/>
              <a:t>- </a:t>
            </a:r>
            <a:r>
              <a:rPr lang="en-US" dirty="0"/>
              <a:t>The Palmer Raids were a series of raids by the United States Department of Justice intended to capture, arrest and deport radical leftists, especially anarchists, from the United States. The raids and arrests occurred in November 1919 and January 1920 under the leadership of Attorney General A. </a:t>
            </a:r>
            <a:r>
              <a:rPr lang="en-US" dirty="0" smtClean="0"/>
              <a:t>Mitchell Palmer.</a:t>
            </a:r>
          </a:p>
          <a:p>
            <a:r>
              <a:rPr lang="en-US" b="1" dirty="0" smtClean="0"/>
              <a:t>Freedom of Speech Restrictions / </a:t>
            </a:r>
            <a:r>
              <a:rPr lang="en-US" b="1" dirty="0" err="1" smtClean="0"/>
              <a:t>Schenck</a:t>
            </a:r>
            <a:r>
              <a:rPr lang="en-US" b="1" dirty="0" smtClean="0"/>
              <a:t> </a:t>
            </a:r>
            <a:r>
              <a:rPr lang="en-US" b="1" dirty="0"/>
              <a:t>v. US (1919</a:t>
            </a:r>
            <a:r>
              <a:rPr lang="en-US" b="1" dirty="0" smtClean="0"/>
              <a:t>) </a:t>
            </a:r>
            <a:r>
              <a:rPr lang="en-US" dirty="0" smtClean="0"/>
              <a:t>– Espionage Acts of 1917 – Court said Espionage acts were legal</a:t>
            </a:r>
          </a:p>
          <a:p>
            <a:pPr marL="0" indent="0">
              <a:buNone/>
            </a:pPr>
            <a:endParaRPr lang="en-US" dirty="0"/>
          </a:p>
        </p:txBody>
      </p:sp>
    </p:spTree>
    <p:extLst>
      <p:ext uri="{BB962C8B-B14F-4D97-AF65-F5344CB8AC3E}">
        <p14:creationId xmlns:p14="http://schemas.microsoft.com/office/powerpoint/2010/main" val="5713541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636"/>
            <a:ext cx="2438400" cy="1143000"/>
          </a:xfrm>
        </p:spPr>
        <p:txBody>
          <a:bodyPr>
            <a:normAutofit/>
          </a:bodyPr>
          <a:lstStyle/>
          <a:p>
            <a:r>
              <a:rPr lang="en-US" sz="2700" dirty="0" smtClean="0"/>
              <a:t>Immigration Acts/Quotas</a:t>
            </a:r>
            <a:endParaRPr lang="en-US" dirty="0"/>
          </a:p>
        </p:txBody>
      </p:sp>
      <p:sp>
        <p:nvSpPr>
          <p:cNvPr id="3" name="Content Placeholder 2"/>
          <p:cNvSpPr>
            <a:spLocks noGrp="1"/>
          </p:cNvSpPr>
          <p:nvPr>
            <p:ph idx="1"/>
          </p:nvPr>
        </p:nvSpPr>
        <p:spPr>
          <a:xfrm>
            <a:off x="457200" y="1600200"/>
            <a:ext cx="2514600" cy="4525963"/>
          </a:xfrm>
        </p:spPr>
        <p:txBody>
          <a:bodyPr>
            <a:normAutofit/>
          </a:bodyPr>
          <a:lstStyle/>
          <a:p>
            <a:pPr marL="0" indent="0">
              <a:buNone/>
            </a:pPr>
            <a:r>
              <a:rPr lang="en-US" sz="2400" dirty="0" smtClean="0"/>
              <a:t>In examining the table, who we trying to keep out and who were we wanting to bring in?</a:t>
            </a:r>
            <a:endParaRPr lang="en-US" sz="2400"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447" b="8824"/>
          <a:stretch/>
        </p:blipFill>
        <p:spPr bwMode="auto">
          <a:xfrm>
            <a:off x="3280064" y="381000"/>
            <a:ext cx="5829300" cy="635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561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upload.wikimedia.org/wikipedia/commons/thumb/0/06/Pullford_auto-to-tractor_conversion_advert_1918.png/800px-Pullford_auto-to-tractor_conversion_advert_19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 y="136669"/>
            <a:ext cx="9254845" cy="672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8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865909"/>
          </a:xfrm>
        </p:spPr>
        <p:txBody>
          <a:bodyPr/>
          <a:lstStyle/>
          <a:p>
            <a:r>
              <a:rPr lang="en-US" dirty="0" smtClean="0"/>
              <a:t>Mexican Americans</a:t>
            </a:r>
            <a:endParaRPr lang="en-US" dirty="0"/>
          </a:p>
        </p:txBody>
      </p:sp>
      <p:sp>
        <p:nvSpPr>
          <p:cNvPr id="3" name="Content Placeholder 2"/>
          <p:cNvSpPr>
            <a:spLocks noGrp="1"/>
          </p:cNvSpPr>
          <p:nvPr>
            <p:ph idx="1"/>
          </p:nvPr>
        </p:nvSpPr>
        <p:spPr>
          <a:xfrm>
            <a:off x="0" y="685801"/>
            <a:ext cx="8991600" cy="2743200"/>
          </a:xfrm>
        </p:spPr>
        <p:txBody>
          <a:bodyPr>
            <a:normAutofit fontScale="70000" lnSpcReduction="20000"/>
          </a:bodyPr>
          <a:lstStyle/>
          <a:p>
            <a:r>
              <a:rPr lang="en-US" dirty="0" smtClean="0"/>
              <a:t>Mexican American </a:t>
            </a:r>
            <a:r>
              <a:rPr lang="en-US" u="sng" dirty="0" smtClean="0"/>
              <a:t>Repatriation</a:t>
            </a:r>
            <a:r>
              <a:rPr lang="en-US" dirty="0" smtClean="0"/>
              <a:t> - During the Great Depression about a million Mexicans we ‘returned’ to Mexico because they post a competition for jobs against ‘Americans.” Recent historical evidence suggests that as many as 60% of those ‘repatriated’ were actually American citizens. </a:t>
            </a:r>
          </a:p>
          <a:p>
            <a:r>
              <a:rPr lang="en-US" dirty="0" smtClean="0"/>
              <a:t>WWII </a:t>
            </a:r>
            <a:r>
              <a:rPr lang="en-US" u="sng" dirty="0" smtClean="0"/>
              <a:t>Braceros Program </a:t>
            </a:r>
            <a:r>
              <a:rPr lang="en-US" dirty="0" smtClean="0"/>
              <a:t>– Ironically, during WWII, over a million Mexican American workers were invited to work in the US mostly as short term agricultural workers (we needed men to work as many of Americans were drafted)</a:t>
            </a:r>
          </a:p>
          <a:p>
            <a:endParaRPr lang="en-US" dirty="0"/>
          </a:p>
        </p:txBody>
      </p:sp>
      <p:sp>
        <p:nvSpPr>
          <p:cNvPr id="5" name="Rectangle 4"/>
          <p:cNvSpPr/>
          <p:nvPr/>
        </p:nvSpPr>
        <p:spPr>
          <a:xfrm>
            <a:off x="4401027" y="6172200"/>
            <a:ext cx="4572000" cy="1200329"/>
          </a:xfrm>
          <a:prstGeom prst="rect">
            <a:avLst/>
          </a:prstGeom>
        </p:spPr>
        <p:txBody>
          <a:bodyPr>
            <a:spAutoFit/>
          </a:bodyPr>
          <a:lstStyle/>
          <a:p>
            <a:r>
              <a:rPr lang="en-US" dirty="0">
                <a:hlinkClick r:id="rId2"/>
              </a:rPr>
              <a:t>http://</a:t>
            </a:r>
            <a:r>
              <a:rPr lang="en-US" dirty="0" smtClean="0">
                <a:hlinkClick r:id="rId2"/>
              </a:rPr>
              <a:t>www.npr.org/2015/09/10/439114563/americas-forgotten-history-of-mexican-american-repatriation</a:t>
            </a:r>
            <a:endParaRPr lang="en-US" dirty="0" smtClean="0"/>
          </a:p>
          <a:p>
            <a:endParaRPr lang="en-US" dirty="0"/>
          </a:p>
        </p:txBody>
      </p:sp>
      <p:pic>
        <p:nvPicPr>
          <p:cNvPr id="20482" name="Picture 2" descr="http://mexicanborder.web.unc.edu/files/2011/11/Braceros-in-the-fie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536" y="2832976"/>
            <a:ext cx="6158346" cy="331671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timeonhands.files.wordpress.com/2014/08/braceros-being-sprayed-with-dd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9" y="2971800"/>
            <a:ext cx="2856245" cy="1866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26" y="4838700"/>
            <a:ext cx="2821609" cy="1754326"/>
          </a:xfrm>
          <a:prstGeom prst="rect">
            <a:avLst/>
          </a:prstGeom>
          <a:noFill/>
        </p:spPr>
        <p:txBody>
          <a:bodyPr wrap="square" rtlCol="0">
            <a:spAutoFit/>
          </a:bodyPr>
          <a:lstStyle/>
          <a:p>
            <a:r>
              <a:rPr lang="en-US" dirty="0" smtClean="0"/>
              <a:t>Many Americans treated workers by spraying them with DDT (now an illegal pesticide) which was meant to rid them of diseases…FYI it doesn’t </a:t>
            </a:r>
            <a:endParaRPr lang="en-US" dirty="0"/>
          </a:p>
        </p:txBody>
      </p:sp>
    </p:spTree>
    <p:extLst>
      <p:ext uri="{BB962C8B-B14F-4D97-AF65-F5344CB8AC3E}">
        <p14:creationId xmlns:p14="http://schemas.microsoft.com/office/powerpoint/2010/main" val="29922915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Sacco and Vanzetti – </a:t>
            </a:r>
            <a:br>
              <a:rPr lang="en-US" dirty="0" smtClean="0"/>
            </a:br>
            <a:r>
              <a:rPr lang="en-US" dirty="0" smtClean="0"/>
              <a:t>Guilty or Scape Goats??</a:t>
            </a:r>
            <a:endParaRPr lang="en-US" dirty="0"/>
          </a:p>
        </p:txBody>
      </p:sp>
      <p:sp>
        <p:nvSpPr>
          <p:cNvPr id="3" name="Content Placeholder 2"/>
          <p:cNvSpPr>
            <a:spLocks noGrp="1"/>
          </p:cNvSpPr>
          <p:nvPr>
            <p:ph idx="1"/>
          </p:nvPr>
        </p:nvSpPr>
        <p:spPr>
          <a:xfrm>
            <a:off x="692063" y="6280582"/>
            <a:ext cx="8229600" cy="563563"/>
          </a:xfrm>
        </p:spPr>
        <p:txBody>
          <a:bodyPr>
            <a:normAutofit fontScale="55000" lnSpcReduction="20000"/>
          </a:bodyPr>
          <a:lstStyle/>
          <a:p>
            <a:r>
              <a:rPr lang="en-US" dirty="0" smtClean="0">
                <a:hlinkClick r:id="rId2"/>
              </a:rPr>
              <a:t>http</a:t>
            </a:r>
            <a:r>
              <a:rPr lang="en-US" dirty="0">
                <a:hlinkClick r:id="rId2"/>
              </a:rPr>
              <a:t>://</a:t>
            </a:r>
            <a:r>
              <a:rPr lang="en-US" dirty="0" smtClean="0">
                <a:hlinkClick r:id="rId2"/>
              </a:rPr>
              <a:t>www.travelchannel.com/shows/mysteries-at-the-museum/video/sacco-and-vanzetti-innocent</a:t>
            </a:r>
            <a:endParaRPr lang="en-US" dirty="0" smtClean="0"/>
          </a:p>
          <a:p>
            <a:endParaRPr lang="en-US" dirty="0"/>
          </a:p>
        </p:txBody>
      </p:sp>
      <p:pic>
        <p:nvPicPr>
          <p:cNvPr id="21506" name="Picture 2" descr="https://upload.wikimedia.org/wikipedia/commons/8/89/Sacv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47800"/>
            <a:ext cx="4044863" cy="29527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1295400"/>
            <a:ext cx="43434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Italian-born, open Anarchists</a:t>
            </a:r>
          </a:p>
          <a:p>
            <a:pPr marL="285750" indent="-285750">
              <a:buFont typeface="Arial" panose="020B0604020202020204" pitchFamily="34" charset="0"/>
              <a:buChar char="•"/>
            </a:pPr>
            <a:r>
              <a:rPr lang="en-US" sz="2400" dirty="0" smtClean="0"/>
              <a:t>Accused of robbery and murder based on what many to believed as limited evidence </a:t>
            </a:r>
          </a:p>
          <a:p>
            <a:pPr marL="285750" indent="-285750">
              <a:buFont typeface="Arial" panose="020B0604020202020204" pitchFamily="34" charset="0"/>
              <a:buChar char="•"/>
            </a:pPr>
            <a:r>
              <a:rPr lang="en-US" sz="2400" dirty="0" smtClean="0"/>
              <a:t>Their trial made national news as some believed them to be wrongfully accused due to their ethnicity and political views</a:t>
            </a:r>
          </a:p>
          <a:p>
            <a:pPr marL="285750" indent="-285750">
              <a:buFont typeface="Arial" panose="020B0604020202020204" pitchFamily="34" charset="0"/>
              <a:buChar char="•"/>
            </a:pPr>
            <a:r>
              <a:rPr lang="en-US" sz="2400" dirty="0" smtClean="0"/>
              <a:t>Sentenced to death in 1921 </a:t>
            </a:r>
          </a:p>
          <a:p>
            <a:pPr marL="285750" indent="-285750">
              <a:buFont typeface="Arial" panose="020B0604020202020204" pitchFamily="34" charset="0"/>
              <a:buChar char="•"/>
            </a:pPr>
            <a:r>
              <a:rPr lang="en-US" sz="2400" dirty="0" smtClean="0"/>
              <a:t>(later forensic evidence has proved that the gun found on Sacco was used in the murder)</a:t>
            </a:r>
            <a:endParaRPr lang="en-US" sz="2400" dirty="0"/>
          </a:p>
        </p:txBody>
      </p:sp>
    </p:spTree>
    <p:extLst>
      <p:ext uri="{BB962C8B-B14F-4D97-AF65-F5344CB8AC3E}">
        <p14:creationId xmlns:p14="http://schemas.microsoft.com/office/powerpoint/2010/main" val="4098785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219200"/>
          </a:xfrm>
        </p:spPr>
        <p:txBody>
          <a:bodyPr>
            <a:noAutofit/>
          </a:bodyPr>
          <a:lstStyle/>
          <a:p>
            <a:pPr eaLnBrk="1" fontAlgn="auto" hangingPunct="1">
              <a:spcAft>
                <a:spcPts val="0"/>
              </a:spcAft>
              <a:defRPr/>
            </a:pPr>
            <a:r>
              <a:rPr lang="en-US" sz="3600" dirty="0" smtClean="0"/>
              <a:t>Consumer Economy</a:t>
            </a:r>
            <a:endParaRPr lang="en-US" sz="3600" dirty="0"/>
          </a:p>
        </p:txBody>
      </p:sp>
      <p:pic>
        <p:nvPicPr>
          <p:cNvPr id="17411"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828800"/>
            <a:ext cx="21717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838325"/>
            <a:ext cx="20574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8050" y="1828800"/>
            <a:ext cx="28257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53000"/>
            <a:ext cx="19224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5" descr="Electric iron, 19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2750" y="4953000"/>
            <a:ext cx="2381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7" descr="Electric waffle iron, ca. 19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7875" y="4953000"/>
            <a:ext cx="29051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3800" y="1838325"/>
            <a:ext cx="216535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 descr="http://images.gizmag.com/gallery_lrg/4824_9110510244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49530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873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371600" y="152400"/>
            <a:ext cx="6248400" cy="1265238"/>
          </a:xfrm>
          <a:noFill/>
        </p:spPr>
        <p:txBody>
          <a:bodyPr/>
          <a:lstStyle/>
          <a:p>
            <a:pPr eaLnBrk="1" fontAlgn="auto" hangingPunct="1">
              <a:spcAft>
                <a:spcPts val="0"/>
              </a:spcAft>
              <a:defRPr/>
            </a:pPr>
            <a:r>
              <a:rPr lang="en-US" sz="2400" dirty="0">
                <a:solidFill>
                  <a:schemeClr val="tx1"/>
                </a:solidFill>
              </a:rPr>
              <a:t>Expanding News Coverage</a:t>
            </a:r>
          </a:p>
        </p:txBody>
      </p:sp>
      <p:sp>
        <p:nvSpPr>
          <p:cNvPr id="76805" name="Rectangle 5"/>
          <p:cNvSpPr>
            <a:spLocks noGrp="1" noChangeArrowheads="1"/>
          </p:cNvSpPr>
          <p:nvPr>
            <p:ph type="body" sz="half" idx="3"/>
          </p:nvPr>
        </p:nvSpPr>
        <p:spPr>
          <a:xfrm>
            <a:off x="3868738" y="1573213"/>
            <a:ext cx="3886200" cy="4495800"/>
          </a:xfrm>
        </p:spPr>
        <p:txBody>
          <a:bodyPr/>
          <a:lstStyle/>
          <a:p>
            <a:pPr marL="342900" indent="-342900" algn="l" eaLnBrk="1" fontAlgn="auto" hangingPunct="1">
              <a:spcAft>
                <a:spcPts val="0"/>
              </a:spcAft>
              <a:buFont typeface="Arial" pitchFamily="34" charset="0"/>
              <a:buChar char="•"/>
              <a:defRPr/>
            </a:pPr>
            <a:r>
              <a:rPr lang="en-US" sz="2400" dirty="0"/>
              <a:t>As literacy increased,   newspaper circulation increased and mass-circulation magazines flourished. </a:t>
            </a:r>
            <a:endParaRPr lang="en-US" sz="2400" dirty="0" smtClean="0"/>
          </a:p>
          <a:p>
            <a:pPr marL="342900" indent="-342900" algn="l" eaLnBrk="1" fontAlgn="auto" hangingPunct="1">
              <a:spcAft>
                <a:spcPts val="0"/>
              </a:spcAft>
              <a:buFont typeface="Arial" pitchFamily="34" charset="0"/>
              <a:buChar char="•"/>
              <a:defRPr/>
            </a:pPr>
            <a:r>
              <a:rPr lang="en-US" sz="2400" dirty="0" smtClean="0"/>
              <a:t>By </a:t>
            </a:r>
            <a:r>
              <a:rPr lang="en-US" sz="2400" dirty="0"/>
              <a:t>the end of the 1920s, ten American magazines (including </a:t>
            </a:r>
            <a:r>
              <a:rPr lang="en-US" sz="2400" i="1" dirty="0"/>
              <a:t>Reader’s Digest</a:t>
            </a:r>
            <a:r>
              <a:rPr lang="en-US" sz="2400" dirty="0"/>
              <a:t> and </a:t>
            </a:r>
            <a:r>
              <a:rPr lang="en-US" sz="2400" i="1" dirty="0"/>
              <a:t>Time) </a:t>
            </a:r>
            <a:r>
              <a:rPr lang="en-US" sz="2400" dirty="0" smtClean="0"/>
              <a:t>boasted </a:t>
            </a:r>
            <a:r>
              <a:rPr lang="en-US" sz="2400" dirty="0"/>
              <a:t>circulations of over two million.</a:t>
            </a:r>
          </a:p>
          <a:p>
            <a:pPr eaLnBrk="1" fontAlgn="auto" hangingPunct="1">
              <a:spcAft>
                <a:spcPts val="0"/>
              </a:spcAft>
              <a:defRPr/>
            </a:pPr>
            <a:endParaRPr lang="en-US" sz="2400" dirty="0"/>
          </a:p>
          <a:p>
            <a:pPr eaLnBrk="1" fontAlgn="auto" hangingPunct="1">
              <a:spcAft>
                <a:spcPts val="0"/>
              </a:spcAft>
              <a:defRPr/>
            </a:pPr>
            <a:endParaRPr lang="en-US" sz="2400" dirty="0"/>
          </a:p>
        </p:txBody>
      </p:sp>
      <p:pic>
        <p:nvPicPr>
          <p:cNvPr id="18436" name="Picture 26" descr="Click for large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75" y="1905000"/>
            <a:ext cx="18954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7146">
            <a:off x="2949575" y="4724400"/>
            <a:ext cx="11287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4" descr="Click for larger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5091">
            <a:off x="206375" y="1828800"/>
            <a:ext cx="1746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6" descr="life_shifting.jpg (46694 by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88312">
            <a:off x="7664450" y="442913"/>
            <a:ext cx="13811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30" descr="Click for larger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0125" y="1123950"/>
            <a:ext cx="17732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32" descr="Click for larger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000" y="3146425"/>
            <a:ext cx="1885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2" descr="Click for larger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 y="4419600"/>
            <a:ext cx="13906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5575" y="4191000"/>
            <a:ext cx="1851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610097">
            <a:off x="11113" y="4991100"/>
            <a:ext cx="13620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8" descr="Click for larger imag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658076">
            <a:off x="7710488" y="2413000"/>
            <a:ext cx="13795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0" descr="Click for larger image">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451774">
            <a:off x="7515225" y="3135313"/>
            <a:ext cx="14620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6">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l="3937" t="623" r="3674" b="79439"/>
          <a:stretch>
            <a:fillRect/>
          </a:stretch>
        </p:blipFill>
        <p:spPr bwMode="auto">
          <a:xfrm rot="742862">
            <a:off x="7623175" y="4125913"/>
            <a:ext cx="16335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24" descr="Click for larger imag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18450" y="5500688"/>
            <a:ext cx="13541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754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sz="3600" dirty="0"/>
              <a:t>Mass Culture</a:t>
            </a:r>
          </a:p>
        </p:txBody>
      </p:sp>
      <p:sp>
        <p:nvSpPr>
          <p:cNvPr id="32771" name="Rectangle 3"/>
          <p:cNvSpPr>
            <a:spLocks noGrp="1" noChangeArrowheads="1"/>
          </p:cNvSpPr>
          <p:nvPr>
            <p:ph type="body" sz="half" idx="1"/>
          </p:nvPr>
        </p:nvSpPr>
        <p:spPr/>
        <p:txBody>
          <a:bodyPr/>
          <a:lstStyle/>
          <a:p>
            <a:pPr eaLnBrk="1" fontAlgn="auto" hangingPunct="1">
              <a:spcAft>
                <a:spcPts val="0"/>
              </a:spcAft>
              <a:defRPr/>
            </a:pPr>
            <a:r>
              <a:rPr lang="en-US" sz="2800" u="sng" dirty="0"/>
              <a:t>Radio</a:t>
            </a:r>
          </a:p>
          <a:p>
            <a:pPr eaLnBrk="1" fontAlgn="auto" hangingPunct="1">
              <a:spcAft>
                <a:spcPts val="0"/>
              </a:spcAft>
              <a:defRPr/>
            </a:pPr>
            <a:endParaRPr lang="en-US" sz="2800" u="sng" dirty="0"/>
          </a:p>
          <a:p>
            <a:pPr eaLnBrk="1" fontAlgn="auto" hangingPunct="1">
              <a:spcAft>
                <a:spcPts val="0"/>
              </a:spcAft>
              <a:defRPr/>
            </a:pPr>
            <a:r>
              <a:rPr lang="en-US" sz="2800" u="sng" dirty="0"/>
              <a:t>Movies</a:t>
            </a:r>
          </a:p>
          <a:p>
            <a:pPr eaLnBrk="1" fontAlgn="auto" hangingPunct="1">
              <a:spcAft>
                <a:spcPts val="0"/>
              </a:spcAft>
              <a:defRPr/>
            </a:pPr>
            <a:endParaRPr lang="en-US" sz="2800" dirty="0"/>
          </a:p>
        </p:txBody>
      </p:sp>
      <p:pic>
        <p:nvPicPr>
          <p:cNvPr id="19460" name="Picture 6"/>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4343400" y="1676400"/>
            <a:ext cx="4800600" cy="3706813"/>
          </a:xfrm>
          <a:noFill/>
          <a:extLst>
            <a:ext uri="{909E8E84-426E-40DD-AFC4-6F175D3DCCD1}">
              <a14:hiddenFill xmlns:a14="http://schemas.microsoft.com/office/drawing/2010/main">
                <a:solidFill>
                  <a:srgbClr val="FFFFFF"/>
                </a:solidFill>
              </a14:hiddenFill>
            </a:ext>
          </a:extLst>
        </p:spPr>
      </p:pic>
      <p:pic>
        <p:nvPicPr>
          <p:cNvPr id="1946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0888"/>
            <a:ext cx="4343400"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9"/>
          <p:cNvSpPr txBox="1">
            <a:spLocks noChangeArrowheads="1"/>
          </p:cNvSpPr>
          <p:nvPr/>
        </p:nvSpPr>
        <p:spPr bwMode="auto">
          <a:xfrm>
            <a:off x="4648200" y="5638800"/>
            <a:ext cx="4191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spcBef>
                <a:spcPts val="600"/>
              </a:spcBef>
              <a:buClr>
                <a:schemeClr val="accent1"/>
              </a:buClr>
              <a:defRPr sz="2000">
                <a:solidFill>
                  <a:schemeClr val="tx1"/>
                </a:solidFill>
                <a:latin typeface="Garamond" pitchFamily="18" charset="0"/>
                <a:cs typeface="Tahoma" pitchFamily="34" charset="0"/>
              </a:defRPr>
            </a:lvl1pPr>
            <a:lvl2pPr marL="742950" indent="-285750" algn="ctr" eaLnBrk="0" hangingPunct="0">
              <a:spcBef>
                <a:spcPts val="1200"/>
              </a:spcBef>
              <a:buClr>
                <a:schemeClr val="accent1"/>
              </a:buClr>
              <a:defRPr>
                <a:solidFill>
                  <a:schemeClr val="tx2"/>
                </a:solidFill>
                <a:latin typeface="Garamond" pitchFamily="18" charset="0"/>
                <a:cs typeface="Tahoma" pitchFamily="34" charset="0"/>
              </a:defRPr>
            </a:lvl2pPr>
            <a:lvl3pPr marL="1143000" indent="-228600" algn="ctr" eaLnBrk="0" hangingPunct="0">
              <a:spcBef>
                <a:spcPts val="1200"/>
              </a:spcBef>
              <a:buClr>
                <a:schemeClr val="accent1"/>
              </a:buClr>
              <a:defRPr sz="1600">
                <a:solidFill>
                  <a:schemeClr val="tx1"/>
                </a:solidFill>
                <a:latin typeface="Garamond" pitchFamily="18" charset="0"/>
                <a:cs typeface="Tahoma" pitchFamily="34" charset="0"/>
              </a:defRPr>
            </a:lvl3pPr>
            <a:lvl4pPr marL="1600200" indent="-228600" algn="ctr" eaLnBrk="0" hangingPunct="0">
              <a:spcBef>
                <a:spcPts val="1200"/>
              </a:spcBef>
              <a:buClr>
                <a:schemeClr val="accent1"/>
              </a:buClr>
              <a:defRPr sz="1400">
                <a:solidFill>
                  <a:schemeClr val="tx2"/>
                </a:solidFill>
                <a:latin typeface="Garamond" pitchFamily="18" charset="0"/>
                <a:cs typeface="Tahoma" pitchFamily="34" charset="0"/>
              </a:defRPr>
            </a:lvl4pPr>
            <a:lvl5pPr marL="2057400" indent="-228600" algn="ctr" eaLnBrk="0" hangingPunct="0">
              <a:spcBef>
                <a:spcPts val="1200"/>
              </a:spcBef>
              <a:buClr>
                <a:schemeClr val="accent1"/>
              </a:buClr>
              <a:defRPr sz="1400">
                <a:solidFill>
                  <a:schemeClr val="tx1"/>
                </a:solidFill>
                <a:latin typeface="Garamond" pitchFamily="18" charset="0"/>
                <a:cs typeface="Tahoma"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itchFamily="18" charset="0"/>
                <a:cs typeface="Tahoma"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itchFamily="18" charset="0"/>
                <a:cs typeface="Tahoma"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itchFamily="18" charset="0"/>
                <a:cs typeface="Tahoma"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itchFamily="18" charset="0"/>
                <a:cs typeface="Tahoma" pitchFamily="34" charset="0"/>
              </a:defRPr>
            </a:lvl9pPr>
          </a:lstStyle>
          <a:p>
            <a:pPr algn="l" eaLnBrk="1" hangingPunct="1">
              <a:spcBef>
                <a:spcPct val="50000"/>
              </a:spcBef>
              <a:buClrTx/>
            </a:pPr>
            <a:r>
              <a:rPr lang="en-US" altLang="en-US" sz="1800">
                <a:cs typeface="Arial" pitchFamily="34" charset="0"/>
              </a:rPr>
              <a:t>(Above, lines outside a movie theatre)</a:t>
            </a:r>
          </a:p>
          <a:p>
            <a:pPr algn="l" eaLnBrk="1" hangingPunct="1">
              <a:spcBef>
                <a:spcPct val="50000"/>
              </a:spcBef>
              <a:buClrTx/>
            </a:pPr>
            <a:r>
              <a:rPr lang="en-US" altLang="en-US" sz="1800">
                <a:cs typeface="Arial" pitchFamily="34" charset="0"/>
              </a:rPr>
              <a:t>(Left, family listening to the radio)</a:t>
            </a:r>
          </a:p>
        </p:txBody>
      </p:sp>
    </p:spTree>
    <p:extLst>
      <p:ext uri="{BB962C8B-B14F-4D97-AF65-F5344CB8AC3E}">
        <p14:creationId xmlns:p14="http://schemas.microsoft.com/office/powerpoint/2010/main" val="1022845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447800" y="152400"/>
            <a:ext cx="7391400" cy="838200"/>
          </a:xfrm>
          <a:noFill/>
        </p:spPr>
        <p:txBody>
          <a:bodyPr/>
          <a:lstStyle/>
          <a:p>
            <a:pPr eaLnBrk="1" fontAlgn="auto" hangingPunct="1">
              <a:spcAft>
                <a:spcPts val="0"/>
              </a:spcAft>
              <a:defRPr/>
            </a:pPr>
            <a:r>
              <a:rPr lang="en-US" sz="3200" dirty="0" smtClean="0">
                <a:solidFill>
                  <a:schemeClr val="tx1"/>
                </a:solidFill>
              </a:rPr>
              <a:t>The Movies</a:t>
            </a:r>
            <a:endParaRPr lang="en-US" sz="3200" dirty="0">
              <a:solidFill>
                <a:schemeClr val="tx1"/>
              </a:solidFill>
            </a:endParaRPr>
          </a:p>
        </p:txBody>
      </p:sp>
      <p:sp>
        <p:nvSpPr>
          <p:cNvPr id="89093" name="Rectangle 5"/>
          <p:cNvSpPr>
            <a:spLocks noGrp="1" noChangeArrowheads="1"/>
          </p:cNvSpPr>
          <p:nvPr>
            <p:ph type="body" sz="half" idx="2"/>
          </p:nvPr>
        </p:nvSpPr>
        <p:spPr>
          <a:xfrm>
            <a:off x="4114800" y="1295400"/>
            <a:ext cx="5029200" cy="5562600"/>
          </a:xfrm>
        </p:spPr>
        <p:txBody>
          <a:bodyPr/>
          <a:lstStyle/>
          <a:p>
            <a:pPr marL="457200" indent="-457200" algn="l" eaLnBrk="1" fontAlgn="auto" hangingPunct="1">
              <a:spcAft>
                <a:spcPts val="0"/>
              </a:spcAft>
              <a:buFont typeface="Arial" pitchFamily="34" charset="0"/>
              <a:buChar char="•"/>
              <a:defRPr/>
            </a:pPr>
            <a:r>
              <a:rPr lang="en-US" sz="2800" dirty="0" smtClean="0"/>
              <a:t>Even </a:t>
            </a:r>
            <a:r>
              <a:rPr lang="en-US" sz="2800" dirty="0"/>
              <a:t>before sound, movies offered a means of escape through romance and comedy. </a:t>
            </a:r>
            <a:endParaRPr lang="en-US" sz="2800" dirty="0" smtClean="0"/>
          </a:p>
          <a:p>
            <a:pPr marL="457200" indent="-457200" algn="l" eaLnBrk="1" fontAlgn="auto" hangingPunct="1">
              <a:spcAft>
                <a:spcPts val="0"/>
              </a:spcAft>
              <a:buFont typeface="Arial" pitchFamily="34" charset="0"/>
              <a:buChar char="•"/>
              <a:defRPr/>
            </a:pPr>
            <a:r>
              <a:rPr lang="en-US" sz="2800" dirty="0" smtClean="0"/>
              <a:t>The </a:t>
            </a:r>
            <a:r>
              <a:rPr lang="en-US" sz="2800" dirty="0"/>
              <a:t>first sound movie was the </a:t>
            </a:r>
            <a:r>
              <a:rPr lang="en-US" sz="2800" i="1" dirty="0"/>
              <a:t>Jazz Singer </a:t>
            </a:r>
            <a:r>
              <a:rPr lang="en-US" sz="2800" dirty="0"/>
              <a:t>(1927) </a:t>
            </a:r>
            <a:endParaRPr lang="en-US" sz="2800" dirty="0" smtClean="0"/>
          </a:p>
          <a:p>
            <a:pPr marL="457200" indent="-457200" algn="l" eaLnBrk="1" fontAlgn="auto" hangingPunct="1">
              <a:spcAft>
                <a:spcPts val="0"/>
              </a:spcAft>
              <a:buFont typeface="Arial" pitchFamily="34" charset="0"/>
              <a:buChar char="•"/>
              <a:defRPr/>
            </a:pPr>
            <a:r>
              <a:rPr lang="en-US" sz="2800" dirty="0" smtClean="0"/>
              <a:t>The </a:t>
            </a:r>
            <a:r>
              <a:rPr lang="en-US" sz="2800" dirty="0"/>
              <a:t>first animation with sound was </a:t>
            </a:r>
            <a:r>
              <a:rPr lang="en-US" sz="2800" i="1" dirty="0"/>
              <a:t>Steamboat Willie </a:t>
            </a:r>
            <a:r>
              <a:rPr lang="en-US" sz="2800" dirty="0"/>
              <a:t>(1928). </a:t>
            </a:r>
            <a:endParaRPr lang="en-US" sz="2800" dirty="0" smtClean="0"/>
          </a:p>
          <a:p>
            <a:pPr marL="457200" indent="-457200" algn="l" eaLnBrk="1" fontAlgn="auto" hangingPunct="1">
              <a:spcAft>
                <a:spcPts val="0"/>
              </a:spcAft>
              <a:buFont typeface="Arial" pitchFamily="34" charset="0"/>
              <a:buChar char="•"/>
              <a:defRPr/>
            </a:pPr>
            <a:r>
              <a:rPr lang="en-US" sz="2800" dirty="0" smtClean="0"/>
              <a:t>By </a:t>
            </a:r>
            <a:r>
              <a:rPr lang="en-US" sz="2800" dirty="0"/>
              <a:t>1930,</a:t>
            </a:r>
            <a:r>
              <a:rPr lang="en-US" sz="2800" i="1" dirty="0"/>
              <a:t> </a:t>
            </a:r>
            <a:r>
              <a:rPr lang="en-US" sz="2800" dirty="0"/>
              <a:t>millions of</a:t>
            </a:r>
            <a:r>
              <a:rPr lang="en-US" sz="2800" i="1" dirty="0"/>
              <a:t> </a:t>
            </a:r>
            <a:r>
              <a:rPr lang="en-US" sz="2800" dirty="0"/>
              <a:t>Americans went to the movies every week</a:t>
            </a:r>
            <a:r>
              <a:rPr lang="en-US" sz="2800" dirty="0" smtClean="0"/>
              <a:t>.</a:t>
            </a:r>
          </a:p>
          <a:p>
            <a:pPr marL="457200" indent="-457200" algn="l" eaLnBrk="1" fontAlgn="auto" hangingPunct="1">
              <a:spcAft>
                <a:spcPts val="0"/>
              </a:spcAft>
              <a:buFont typeface="Arial" pitchFamily="34" charset="0"/>
              <a:buChar char="•"/>
              <a:defRPr/>
            </a:pPr>
            <a:r>
              <a:rPr lang="en-US" sz="2800" dirty="0" smtClean="0"/>
              <a:t>Wizard of Oz first color movie (1939)</a:t>
            </a:r>
            <a:endParaRPr lang="en-US" sz="2800" dirty="0"/>
          </a:p>
        </p:txBody>
      </p:sp>
      <p:pic>
        <p:nvPicPr>
          <p:cNvPr id="20484" name="Picture 6" descr="steamboat_willie">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60412" y="762000"/>
            <a:ext cx="2778125" cy="2771775"/>
          </a:xfrm>
        </p:spPr>
      </p:pic>
      <p:sp>
        <p:nvSpPr>
          <p:cNvPr id="20485" name="Text Box 7"/>
          <p:cNvSpPr txBox="1">
            <a:spLocks noChangeArrowheads="1"/>
          </p:cNvSpPr>
          <p:nvPr/>
        </p:nvSpPr>
        <p:spPr bwMode="auto">
          <a:xfrm>
            <a:off x="0" y="3597275"/>
            <a:ext cx="411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spcBef>
                <a:spcPts val="600"/>
              </a:spcBef>
              <a:buClr>
                <a:schemeClr val="accent1"/>
              </a:buClr>
              <a:defRPr sz="2000">
                <a:solidFill>
                  <a:schemeClr val="tx1"/>
                </a:solidFill>
                <a:latin typeface="Garamond" pitchFamily="18" charset="0"/>
                <a:cs typeface="Tahoma" pitchFamily="34" charset="0"/>
              </a:defRPr>
            </a:lvl1pPr>
            <a:lvl2pPr marL="742950" indent="-285750" algn="ctr" eaLnBrk="0" hangingPunct="0">
              <a:spcBef>
                <a:spcPts val="1200"/>
              </a:spcBef>
              <a:buClr>
                <a:schemeClr val="accent1"/>
              </a:buClr>
              <a:defRPr>
                <a:solidFill>
                  <a:schemeClr val="tx2"/>
                </a:solidFill>
                <a:latin typeface="Garamond" pitchFamily="18" charset="0"/>
                <a:cs typeface="Tahoma" pitchFamily="34" charset="0"/>
              </a:defRPr>
            </a:lvl2pPr>
            <a:lvl3pPr marL="1143000" indent="-228600" algn="ctr" eaLnBrk="0" hangingPunct="0">
              <a:spcBef>
                <a:spcPts val="1200"/>
              </a:spcBef>
              <a:buClr>
                <a:schemeClr val="accent1"/>
              </a:buClr>
              <a:defRPr sz="1600">
                <a:solidFill>
                  <a:schemeClr val="tx1"/>
                </a:solidFill>
                <a:latin typeface="Garamond" pitchFamily="18" charset="0"/>
                <a:cs typeface="Tahoma" pitchFamily="34" charset="0"/>
              </a:defRPr>
            </a:lvl3pPr>
            <a:lvl4pPr marL="1600200" indent="-228600" algn="ctr" eaLnBrk="0" hangingPunct="0">
              <a:spcBef>
                <a:spcPts val="1200"/>
              </a:spcBef>
              <a:buClr>
                <a:schemeClr val="accent1"/>
              </a:buClr>
              <a:defRPr sz="1400">
                <a:solidFill>
                  <a:schemeClr val="tx2"/>
                </a:solidFill>
                <a:latin typeface="Garamond" pitchFamily="18" charset="0"/>
                <a:cs typeface="Tahoma" pitchFamily="34" charset="0"/>
              </a:defRPr>
            </a:lvl4pPr>
            <a:lvl5pPr marL="2057400" indent="-228600" algn="ctr" eaLnBrk="0" hangingPunct="0">
              <a:spcBef>
                <a:spcPts val="1200"/>
              </a:spcBef>
              <a:buClr>
                <a:schemeClr val="accent1"/>
              </a:buClr>
              <a:defRPr sz="1400">
                <a:solidFill>
                  <a:schemeClr val="tx1"/>
                </a:solidFill>
                <a:latin typeface="Garamond" pitchFamily="18" charset="0"/>
                <a:cs typeface="Tahoma" pitchFamily="34" charset="0"/>
              </a:defRPr>
            </a:lvl5pPr>
            <a:lvl6pPr marL="2514600" indent="-228600" algn="ctr" eaLnBrk="0" fontAlgn="base" hangingPunct="0">
              <a:spcBef>
                <a:spcPts val="1200"/>
              </a:spcBef>
              <a:spcAft>
                <a:spcPct val="0"/>
              </a:spcAft>
              <a:buClr>
                <a:schemeClr val="accent1"/>
              </a:buClr>
              <a:defRPr sz="1400">
                <a:solidFill>
                  <a:schemeClr val="tx1"/>
                </a:solidFill>
                <a:latin typeface="Garamond" pitchFamily="18" charset="0"/>
                <a:cs typeface="Tahoma" pitchFamily="34" charset="0"/>
              </a:defRPr>
            </a:lvl6pPr>
            <a:lvl7pPr marL="2971800" indent="-228600" algn="ctr" eaLnBrk="0" fontAlgn="base" hangingPunct="0">
              <a:spcBef>
                <a:spcPts val="1200"/>
              </a:spcBef>
              <a:spcAft>
                <a:spcPct val="0"/>
              </a:spcAft>
              <a:buClr>
                <a:schemeClr val="accent1"/>
              </a:buClr>
              <a:defRPr sz="1400">
                <a:solidFill>
                  <a:schemeClr val="tx1"/>
                </a:solidFill>
                <a:latin typeface="Garamond" pitchFamily="18" charset="0"/>
                <a:cs typeface="Tahoma" pitchFamily="34" charset="0"/>
              </a:defRPr>
            </a:lvl7pPr>
            <a:lvl8pPr marL="3429000" indent="-228600" algn="ctr" eaLnBrk="0" fontAlgn="base" hangingPunct="0">
              <a:spcBef>
                <a:spcPts val="1200"/>
              </a:spcBef>
              <a:spcAft>
                <a:spcPct val="0"/>
              </a:spcAft>
              <a:buClr>
                <a:schemeClr val="accent1"/>
              </a:buClr>
              <a:defRPr sz="1400">
                <a:solidFill>
                  <a:schemeClr val="tx1"/>
                </a:solidFill>
                <a:latin typeface="Garamond" pitchFamily="18" charset="0"/>
                <a:cs typeface="Tahoma" pitchFamily="34" charset="0"/>
              </a:defRPr>
            </a:lvl8pPr>
            <a:lvl9pPr marL="3886200" indent="-228600" algn="ctr" eaLnBrk="0" fontAlgn="base" hangingPunct="0">
              <a:spcBef>
                <a:spcPts val="1200"/>
              </a:spcBef>
              <a:spcAft>
                <a:spcPct val="0"/>
              </a:spcAft>
              <a:buClr>
                <a:schemeClr val="accent1"/>
              </a:buClr>
              <a:defRPr sz="1400">
                <a:solidFill>
                  <a:schemeClr val="tx1"/>
                </a:solidFill>
                <a:latin typeface="Garamond" pitchFamily="18" charset="0"/>
                <a:cs typeface="Tahoma" pitchFamily="34" charset="0"/>
              </a:defRPr>
            </a:lvl9pPr>
          </a:lstStyle>
          <a:p>
            <a:pPr algn="l" eaLnBrk="1" hangingPunct="1">
              <a:spcBef>
                <a:spcPct val="0"/>
              </a:spcBef>
              <a:buClrTx/>
            </a:pPr>
            <a:r>
              <a:rPr lang="en-US" altLang="en-US" sz="1800" dirty="0">
                <a:solidFill>
                  <a:schemeClr val="accent1"/>
                </a:solidFill>
                <a:latin typeface="Arial" charset="0"/>
                <a:cs typeface="Arial" charset="0"/>
              </a:rPr>
              <a:t> </a:t>
            </a:r>
          </a:p>
          <a:p>
            <a:pPr eaLnBrk="1" hangingPunct="1">
              <a:spcBef>
                <a:spcPct val="0"/>
              </a:spcBef>
              <a:buClrTx/>
            </a:pPr>
            <a:r>
              <a:rPr lang="en-US" altLang="en-US" sz="1400" dirty="0">
                <a:solidFill>
                  <a:schemeClr val="accent1"/>
                </a:solidFill>
                <a:latin typeface="Arial" charset="0"/>
                <a:cs typeface="Arial" charset="0"/>
              </a:rPr>
              <a:t>Walt Disney's animated </a:t>
            </a:r>
            <a:r>
              <a:rPr lang="en-US" altLang="en-US" sz="1400" i="1" dirty="0">
                <a:solidFill>
                  <a:schemeClr val="accent1"/>
                </a:solidFill>
                <a:latin typeface="Arial" charset="0"/>
                <a:cs typeface="Arial" charset="0"/>
              </a:rPr>
              <a:t>Steamboat Willie</a:t>
            </a:r>
            <a:r>
              <a:rPr lang="en-US" altLang="en-US" sz="1400" dirty="0">
                <a:solidFill>
                  <a:schemeClr val="accent1"/>
                </a:solidFill>
                <a:latin typeface="Arial" charset="0"/>
                <a:cs typeface="Arial" charset="0"/>
              </a:rPr>
              <a:t> marked the debut of Mickey Mouse. It was a seven minute long black and white cartoon.</a:t>
            </a:r>
          </a:p>
          <a:p>
            <a:pPr algn="l" eaLnBrk="1" hangingPunct="1">
              <a:spcBef>
                <a:spcPct val="50000"/>
              </a:spcBef>
              <a:buClrTx/>
            </a:pPr>
            <a:endParaRPr lang="en-US" altLang="en-US" sz="1800" dirty="0">
              <a:solidFill>
                <a:schemeClr val="accent1"/>
              </a:solidFill>
              <a:latin typeface="Arial" charset="0"/>
              <a:cs typeface="Arial" charset="0"/>
            </a:endParaRPr>
          </a:p>
        </p:txBody>
      </p:sp>
      <p:pic>
        <p:nvPicPr>
          <p:cNvPr id="20486" name="Picture 1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4761057"/>
            <a:ext cx="1811337"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8425">
                <a:solidFill>
                  <a:srgbClr val="000000"/>
                </a:solidFill>
                <a:miter lim="800000"/>
                <a:headEnd/>
                <a:tailEnd/>
              </a14:hiddenLine>
            </a:ext>
          </a:extLst>
        </p:spPr>
      </p:pic>
      <p:pic>
        <p:nvPicPr>
          <p:cNvPr id="20487" name="Picture 1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1418" y="4724400"/>
            <a:ext cx="152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6675">
                <a:solidFill>
                  <a:srgbClr val="000000"/>
                </a:solidFill>
                <a:miter lim="800000"/>
                <a:headEnd/>
                <a:tailEnd/>
              </a14:hiddenLine>
            </a:ext>
          </a:extLst>
        </p:spPr>
      </p:pic>
    </p:spTree>
    <p:extLst>
      <p:ext uri="{BB962C8B-B14F-4D97-AF65-F5344CB8AC3E}">
        <p14:creationId xmlns:p14="http://schemas.microsoft.com/office/powerpoint/2010/main" val="635615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447800" y="0"/>
            <a:ext cx="7239000" cy="914400"/>
          </a:xfrm>
          <a:noFill/>
        </p:spPr>
        <p:txBody>
          <a:bodyPr/>
          <a:lstStyle/>
          <a:p>
            <a:pPr eaLnBrk="1" fontAlgn="auto" hangingPunct="1">
              <a:spcAft>
                <a:spcPts val="0"/>
              </a:spcAft>
              <a:defRPr/>
            </a:pPr>
            <a:r>
              <a:rPr lang="en-US" sz="3600" dirty="0">
                <a:solidFill>
                  <a:schemeClr val="tx1"/>
                </a:solidFill>
              </a:rPr>
              <a:t>Radio Comes Of Age</a:t>
            </a:r>
          </a:p>
        </p:txBody>
      </p:sp>
      <p:sp>
        <p:nvSpPr>
          <p:cNvPr id="79876" name="Rectangle 4"/>
          <p:cNvSpPr>
            <a:spLocks noGrp="1" noChangeArrowheads="1"/>
          </p:cNvSpPr>
          <p:nvPr>
            <p:ph type="body" sz="half" idx="1"/>
          </p:nvPr>
        </p:nvSpPr>
        <p:spPr>
          <a:xfrm>
            <a:off x="457200" y="1371600"/>
            <a:ext cx="4038600" cy="4800600"/>
          </a:xfrm>
        </p:spPr>
        <p:txBody>
          <a:bodyPr>
            <a:normAutofit fontScale="92500"/>
          </a:bodyPr>
          <a:lstStyle/>
          <a:p>
            <a:pPr marL="457200" indent="-457200" algn="l" eaLnBrk="1" fontAlgn="auto" hangingPunct="1">
              <a:spcAft>
                <a:spcPts val="0"/>
              </a:spcAft>
              <a:buFont typeface="Arial" pitchFamily="34" charset="0"/>
              <a:buChar char="•"/>
              <a:defRPr/>
            </a:pPr>
            <a:r>
              <a:rPr lang="en-US" sz="2800" dirty="0"/>
              <a:t>Radio was even more popular </a:t>
            </a:r>
            <a:r>
              <a:rPr lang="en-US" sz="2800" dirty="0" smtClean="0"/>
              <a:t>than newspapers, magazines, or movies. </a:t>
            </a:r>
          </a:p>
          <a:p>
            <a:pPr marL="457200" indent="-457200" algn="l" eaLnBrk="1" fontAlgn="auto" hangingPunct="1">
              <a:spcAft>
                <a:spcPts val="0"/>
              </a:spcAft>
              <a:buFont typeface="Arial" pitchFamily="34" charset="0"/>
              <a:buChar char="•"/>
              <a:defRPr/>
            </a:pPr>
            <a:r>
              <a:rPr lang="en-US" sz="2800" dirty="0" smtClean="0"/>
              <a:t>News </a:t>
            </a:r>
            <a:r>
              <a:rPr lang="en-US" sz="2800" dirty="0"/>
              <a:t>was delivered faster and to a larger audience via </a:t>
            </a:r>
            <a:r>
              <a:rPr lang="en-US" sz="2800" dirty="0" smtClean="0"/>
              <a:t>radio.</a:t>
            </a:r>
          </a:p>
          <a:p>
            <a:pPr marL="457200" indent="-457200" algn="l" eaLnBrk="1" fontAlgn="auto" hangingPunct="1">
              <a:spcAft>
                <a:spcPts val="0"/>
              </a:spcAft>
              <a:buFont typeface="Arial" pitchFamily="34" charset="0"/>
              <a:buChar char="•"/>
              <a:defRPr/>
            </a:pPr>
            <a:r>
              <a:rPr lang="en-US" sz="2800" dirty="0" smtClean="0"/>
              <a:t>Americans </a:t>
            </a:r>
            <a:r>
              <a:rPr lang="en-US" sz="2800" dirty="0"/>
              <a:t>could </a:t>
            </a:r>
            <a:r>
              <a:rPr lang="en-US" sz="2800" dirty="0" smtClean="0"/>
              <a:t>finally hear </a:t>
            </a:r>
            <a:r>
              <a:rPr lang="en-US" sz="2800" dirty="0"/>
              <a:t>the voice of the President or listen to the World Series live. </a:t>
            </a:r>
            <a:endParaRPr lang="en-US" sz="2800" dirty="0" smtClean="0"/>
          </a:p>
          <a:p>
            <a:pPr marL="457200" indent="-457200" algn="l" eaLnBrk="1" fontAlgn="auto" hangingPunct="1">
              <a:spcAft>
                <a:spcPts val="0"/>
              </a:spcAft>
              <a:buFont typeface="Arial" pitchFamily="34" charset="0"/>
              <a:buChar char="•"/>
              <a:defRPr/>
            </a:pPr>
            <a:r>
              <a:rPr lang="en-US" sz="2800" dirty="0" smtClean="0"/>
              <a:t>The Jazz Age </a:t>
            </a:r>
            <a:endParaRPr lang="en-US" sz="2800" dirty="0"/>
          </a:p>
        </p:txBody>
      </p:sp>
      <p:pic>
        <p:nvPicPr>
          <p:cNvPr id="21508" name="Picture 6" descr="Radio77"/>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5978">
            <a:off x="4581525" y="4830763"/>
            <a:ext cx="15097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11"/>
          <p:cNvPicPr>
            <a:picLocks noChangeAspect="1" noChangeArrowheads="1"/>
          </p:cNvPicPr>
          <p:nvPr/>
        </p:nvPicPr>
        <p:blipFill>
          <a:blip r:embed="rId3">
            <a:extLst>
              <a:ext uri="{28A0092B-C50C-407E-A947-70E740481C1C}">
                <a14:useLocalDpi xmlns:a14="http://schemas.microsoft.com/office/drawing/2010/main" val="0"/>
              </a:ext>
            </a:extLst>
          </a:blip>
          <a:srcRect l="9688" t="7536" r="14439" b="7768"/>
          <a:stretch>
            <a:fillRect/>
          </a:stretch>
        </p:blipFill>
        <p:spPr bwMode="auto">
          <a:xfrm>
            <a:off x="6427788" y="1433513"/>
            <a:ext cx="2443162"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7788" y="3921125"/>
            <a:ext cx="2595562"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3400" y="4648200"/>
            <a:ext cx="256222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7" descr="radio 2"/>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l="2113" b="1538"/>
          <a:stretch>
            <a:fillRect/>
          </a:stretch>
        </p:blipFill>
        <p:spPr bwMode="auto">
          <a:xfrm>
            <a:off x="4397375" y="3049588"/>
            <a:ext cx="1876425" cy="2590800"/>
          </a:xfrm>
        </p:spPr>
      </p:pic>
    </p:spTree>
    <p:extLst>
      <p:ext uri="{BB962C8B-B14F-4D97-AF65-F5344CB8AC3E}">
        <p14:creationId xmlns:p14="http://schemas.microsoft.com/office/powerpoint/2010/main" val="1608923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ook Antiqu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TotalTime>
  <Words>1744</Words>
  <Application>Microsoft Office PowerPoint</Application>
  <PresentationFormat>On-screen Show (4:3)</PresentationFormat>
  <Paragraphs>153</Paragraphs>
  <Slides>41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Book Antiqua</vt:lpstr>
      <vt:lpstr>Calibri</vt:lpstr>
      <vt:lpstr>Garamond</vt:lpstr>
      <vt:lpstr>Times</vt:lpstr>
      <vt:lpstr>Wingdings</vt:lpstr>
      <vt:lpstr>Office Theme</vt:lpstr>
      <vt:lpstr>Cities, Mass Culture, Migration, and the 20s</vt:lpstr>
      <vt:lpstr>Post WWI </vt:lpstr>
      <vt:lpstr>New Technologies and manufacturing techniques helped the US economy on the production of consumer goods, contributing to improved standards of living, greater personal mobility, and better communication systems</vt:lpstr>
      <vt:lpstr>PowerPoint Presentation</vt:lpstr>
      <vt:lpstr>Consumer Economy</vt:lpstr>
      <vt:lpstr>Expanding News Coverage</vt:lpstr>
      <vt:lpstr>Mass Culture</vt:lpstr>
      <vt:lpstr>The Movies</vt:lpstr>
      <vt:lpstr>Radio Comes Of Age</vt:lpstr>
      <vt:lpstr>American Heroes</vt:lpstr>
      <vt:lpstr>Lindbergh’s Flight</vt:lpstr>
      <vt:lpstr>The Jazz Age</vt:lpstr>
      <vt:lpstr>The Jazz Age</vt:lpstr>
      <vt:lpstr>Moving to the Cities</vt:lpstr>
      <vt:lpstr>Clash Between Old and New</vt:lpstr>
      <vt:lpstr>Scopes Monkey Trial aka State of Tennessee vs. John Scopes</vt:lpstr>
      <vt:lpstr>Fundamentalist Revolt </vt:lpstr>
      <vt:lpstr>PowerPoint Presentation</vt:lpstr>
      <vt:lpstr>Interwar Period Day 2 Women, African Americans, Hispanics, Immigration</vt:lpstr>
      <vt:lpstr>Changing Role of Women</vt:lpstr>
      <vt:lpstr>Why I Bobbed My Hair</vt:lpstr>
      <vt:lpstr>African Americans</vt:lpstr>
      <vt:lpstr>PowerPoint Presentation</vt:lpstr>
      <vt:lpstr>PowerPoint Presentation</vt:lpstr>
      <vt:lpstr>The Great Migration</vt:lpstr>
      <vt:lpstr>The Great Migration</vt:lpstr>
      <vt:lpstr>PowerPoint Presentation</vt:lpstr>
      <vt:lpstr>The Harlem Renaissance</vt:lpstr>
      <vt:lpstr>The Harlem Renaissance</vt:lpstr>
      <vt:lpstr>Progress</vt:lpstr>
      <vt:lpstr>Marcus Garvey</vt:lpstr>
      <vt:lpstr>Pan-Africanism</vt:lpstr>
      <vt:lpstr>PowerPoint Presentation</vt:lpstr>
      <vt:lpstr>PowerPoint Presentation</vt:lpstr>
      <vt:lpstr>African American Writers</vt:lpstr>
      <vt:lpstr>Zora Neale Hurston</vt:lpstr>
      <vt:lpstr>Langston Hughes</vt:lpstr>
      <vt:lpstr>Immigration Issues</vt:lpstr>
      <vt:lpstr>Immigration Acts/Quotas</vt:lpstr>
      <vt:lpstr>Mexican Americans</vt:lpstr>
      <vt:lpstr>Sacco and Vanzetti –  Guilty or Scape Goats??</vt:lpstr>
    </vt:vector>
  </TitlesOfParts>
  <Company>USD 229</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Cities, Mass Culture, Migration, and the 20s</dc:title>
  <dc:creator>Garcia, Lauren E.</dc:creator>
  <cp:lastModifiedBy>Garcia, Lauren E. 02</cp:lastModifiedBy>
  <cp:revision>25</cp:revision>
  <dcterms:created xsi:type="dcterms:W3CDTF">2016-02-10T16:02:26Z</dcterms:created>
  <dcterms:modified xsi:type="dcterms:W3CDTF">2017-02-09T16:56:41Z</dcterms:modified>
</cp:coreProperties>
</file>