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1"/>
  </p:notesMasterIdLst>
  <p:sldIdLst>
    <p:sldId id="306" r:id="rId2"/>
    <p:sldId id="256" r:id="rId3"/>
    <p:sldId id="257" r:id="rId4"/>
    <p:sldId id="318" r:id="rId5"/>
    <p:sldId id="319" r:id="rId6"/>
    <p:sldId id="259" r:id="rId7"/>
    <p:sldId id="258" r:id="rId8"/>
    <p:sldId id="286" r:id="rId9"/>
    <p:sldId id="273" r:id="rId10"/>
    <p:sldId id="320" r:id="rId11"/>
    <p:sldId id="321" r:id="rId12"/>
    <p:sldId id="322"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64" r:id="rId26"/>
    <p:sldId id="296" r:id="rId27"/>
    <p:sldId id="299" r:id="rId28"/>
    <p:sldId id="297" r:id="rId29"/>
    <p:sldId id="298" r:id="rId30"/>
    <p:sldId id="302" r:id="rId31"/>
    <p:sldId id="271" r:id="rId32"/>
    <p:sldId id="303" r:id="rId33"/>
    <p:sldId id="304" r:id="rId34"/>
    <p:sldId id="300" r:id="rId35"/>
    <p:sldId id="301" r:id="rId36"/>
    <p:sldId id="268" r:id="rId37"/>
    <p:sldId id="269" r:id="rId38"/>
    <p:sldId id="292" r:id="rId39"/>
    <p:sldId id="317" r:id="rId40"/>
    <p:sldId id="307" r:id="rId41"/>
    <p:sldId id="308" r:id="rId42"/>
    <p:sldId id="314" r:id="rId43"/>
    <p:sldId id="309" r:id="rId44"/>
    <p:sldId id="270" r:id="rId45"/>
    <p:sldId id="293" r:id="rId46"/>
    <p:sldId id="310" r:id="rId47"/>
    <p:sldId id="311" r:id="rId48"/>
    <p:sldId id="313" r:id="rId49"/>
    <p:sldId id="312" r:id="rId50"/>
    <p:sldId id="315" r:id="rId51"/>
    <p:sldId id="316" r:id="rId52"/>
    <p:sldId id="267" r:id="rId53"/>
    <p:sldId id="287" r:id="rId54"/>
    <p:sldId id="288" r:id="rId55"/>
    <p:sldId id="289" r:id="rId56"/>
    <p:sldId id="290" r:id="rId57"/>
    <p:sldId id="291" r:id="rId58"/>
    <p:sldId id="305" r:id="rId59"/>
    <p:sldId id="295"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71" autoAdjust="0"/>
  </p:normalViewPr>
  <p:slideViewPr>
    <p:cSldViewPr>
      <p:cViewPr varScale="1">
        <p:scale>
          <a:sx n="69" d="100"/>
          <a:sy n="69" d="100"/>
        </p:scale>
        <p:origin x="546" y="66"/>
      </p:cViewPr>
      <p:guideLst>
        <p:guide orient="horz" pos="2160"/>
        <p:guide pos="2880"/>
      </p:guideLst>
    </p:cSldViewPr>
  </p:slideViewPr>
  <p:outlineViewPr>
    <p:cViewPr>
      <p:scale>
        <a:sx n="33" d="100"/>
        <a:sy n="33" d="100"/>
      </p:scale>
      <p:origin x="48" y="2184"/>
    </p:cViewPr>
  </p:outlineViewPr>
  <p:notesTextViewPr>
    <p:cViewPr>
      <p:scale>
        <a:sx n="1" d="1"/>
        <a:sy n="1" d="1"/>
      </p:scale>
      <p:origin x="0" y="0"/>
    </p:cViewPr>
  </p:notesTextViewPr>
  <p:sorterViewPr>
    <p:cViewPr>
      <p:scale>
        <a:sx n="100" d="100"/>
        <a:sy n="100" d="100"/>
      </p:scale>
      <p:origin x="0" y="41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2EFF07-7D43-443D-8925-1183C5B2F521}" type="datetimeFigureOut">
              <a:rPr lang="en-US" smtClean="0"/>
              <a:t>4/11/2017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B966BD-82CC-44B8-9754-6920115C8A70}" type="slidenum">
              <a:rPr lang="en-US" smtClean="0"/>
              <a:t>‹#›</a:t>
            </a:fld>
            <a:endParaRPr lang="en-US"/>
          </a:p>
        </p:txBody>
      </p:sp>
    </p:spTree>
    <p:extLst>
      <p:ext uri="{BB962C8B-B14F-4D97-AF65-F5344CB8AC3E}">
        <p14:creationId xmlns:p14="http://schemas.microsoft.com/office/powerpoint/2010/main" val="12053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B966BD-82CC-44B8-9754-6920115C8A70}" type="slidenum">
              <a:rPr lang="en-US" smtClean="0"/>
              <a:t>3</a:t>
            </a:fld>
            <a:endParaRPr lang="en-US"/>
          </a:p>
        </p:txBody>
      </p:sp>
    </p:spTree>
    <p:extLst>
      <p:ext uri="{BB962C8B-B14F-4D97-AF65-F5344CB8AC3E}">
        <p14:creationId xmlns:p14="http://schemas.microsoft.com/office/powerpoint/2010/main" val="2253954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B966BD-82CC-44B8-9754-6920115C8A70}" type="slidenum">
              <a:rPr lang="en-US" smtClean="0"/>
              <a:t>59</a:t>
            </a:fld>
            <a:endParaRPr lang="en-US"/>
          </a:p>
        </p:txBody>
      </p:sp>
    </p:spTree>
    <p:extLst>
      <p:ext uri="{BB962C8B-B14F-4D97-AF65-F5344CB8AC3E}">
        <p14:creationId xmlns:p14="http://schemas.microsoft.com/office/powerpoint/2010/main" val="2253954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AF335C-C887-40AE-AFAF-808646A733E7}"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A443E-A149-4D6D-8C5D-EFC47518684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AF335C-C887-40AE-AFAF-808646A733E7}"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A443E-A149-4D6D-8C5D-EFC47518684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AF335C-C887-40AE-AFAF-808646A733E7}"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A443E-A149-4D6D-8C5D-EFC47518684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060EFF59-81F4-4655-9379-BE6C08FB5DED}" type="slidenum">
              <a:rPr lang="en-US"/>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p>
        </p:txBody>
      </p:sp>
    </p:spTree>
    <p:extLst>
      <p:ext uri="{BB962C8B-B14F-4D97-AF65-F5344CB8AC3E}">
        <p14:creationId xmlns:p14="http://schemas.microsoft.com/office/powerpoint/2010/main" val="719953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51575"/>
            <a:ext cx="2133600" cy="476250"/>
          </a:xfrm>
        </p:spPr>
        <p:txBody>
          <a:bodyPr/>
          <a:lstStyle>
            <a:lvl1pPr>
              <a:defRPr/>
            </a:lvl1pPr>
          </a:lstStyle>
          <a:p>
            <a:endParaRPr lang="en-US"/>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fld id="{CC9C573B-3449-491C-B77C-ABB9DC60F7DA}" type="slidenum">
              <a:rPr lang="en-US"/>
              <a:pPr/>
              <a:t>‹#›</a:t>
            </a:fld>
            <a:endParaRPr lang="en-US"/>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endParaRPr lang="en-US"/>
          </a:p>
        </p:txBody>
      </p:sp>
    </p:spTree>
    <p:extLst>
      <p:ext uri="{BB962C8B-B14F-4D97-AF65-F5344CB8AC3E}">
        <p14:creationId xmlns:p14="http://schemas.microsoft.com/office/powerpoint/2010/main" val="666935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AF335C-C887-40AE-AFAF-808646A733E7}"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A443E-A149-4D6D-8C5D-EFC47518684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AF335C-C887-40AE-AFAF-808646A733E7}"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A443E-A149-4D6D-8C5D-EFC47518684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AF335C-C887-40AE-AFAF-808646A733E7}" type="datetimeFigureOut">
              <a:rPr lang="en-US" smtClean="0"/>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AA443E-A149-4D6D-8C5D-EFC47518684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AF335C-C887-40AE-AFAF-808646A733E7}" type="datetimeFigureOut">
              <a:rPr lang="en-US" smtClean="0"/>
              <a:t>4/11/2017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AA443E-A149-4D6D-8C5D-EFC47518684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AF335C-C887-40AE-AFAF-808646A733E7}" type="datetimeFigureOut">
              <a:rPr lang="en-US" smtClean="0"/>
              <a:t>4/11/2017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AA443E-A149-4D6D-8C5D-EFC47518684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AF335C-C887-40AE-AFAF-808646A733E7}" type="datetimeFigureOut">
              <a:rPr lang="en-US" smtClean="0"/>
              <a:t>4/11/2017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AA443E-A149-4D6D-8C5D-EFC47518684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AF335C-C887-40AE-AFAF-808646A733E7}" type="datetimeFigureOut">
              <a:rPr lang="en-US" smtClean="0"/>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AA443E-A149-4D6D-8C5D-EFC475186848}"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84AF335C-C887-40AE-AFAF-808646A733E7}" type="datetimeFigureOut">
              <a:rPr lang="en-US" smtClean="0"/>
              <a:t>4/11/2017</a:t>
            </a:fld>
            <a:endParaRPr lang="en-US"/>
          </a:p>
        </p:txBody>
      </p:sp>
      <p:sp>
        <p:nvSpPr>
          <p:cNvPr id="9" name="Slide Number Placeholder 8"/>
          <p:cNvSpPr>
            <a:spLocks noGrp="1"/>
          </p:cNvSpPr>
          <p:nvPr>
            <p:ph type="sldNum" sz="quarter" idx="11"/>
          </p:nvPr>
        </p:nvSpPr>
        <p:spPr/>
        <p:txBody>
          <a:bodyPr/>
          <a:lstStyle/>
          <a:p>
            <a:fld id="{E5AA443E-A149-4D6D-8C5D-EFC475186848}"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5AA443E-A149-4D6D-8C5D-EFC475186848}"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84AF335C-C887-40AE-AFAF-808646A733E7}" type="datetimeFigureOut">
              <a:rPr lang="en-US" smtClean="0"/>
              <a:t>4/11/2017</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www.reagan.utexas.edu/archives/speeches/1983/30883b.htm" TargetMode="External"/><Relationship Id="rId5" Type="http://schemas.openxmlformats.org/officeDocument/2006/relationships/image" Target="../media/image12.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youtube.com/watch?v=lvg7lRsCVJ8"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5.xml"/><Relationship Id="rId1" Type="http://schemas.openxmlformats.org/officeDocument/2006/relationships/video" Target="https://www.youtube.com/embed/4hGLBA65tZg"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3.xml"/><Relationship Id="rId1" Type="http://schemas.openxmlformats.org/officeDocument/2006/relationships/video" Target="https://www.youtube.com/embed/2h4DkpFP_aw?list=PL8dPuuaLjXtMwmepBjTSG593eG7ObzO7s"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4.xml"/><Relationship Id="rId4" Type="http://schemas.openxmlformats.org/officeDocument/2006/relationships/image" Target="../media/image53.jpeg"/></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54.jpeg"/><Relationship Id="rId1" Type="http://schemas.openxmlformats.org/officeDocument/2006/relationships/slideLayout" Target="../slideLayouts/slideLayout4.xml"/><Relationship Id="rId6" Type="http://schemas.openxmlformats.org/officeDocument/2006/relationships/image" Target="../media/image58.jpeg"/><Relationship Id="rId5" Type="http://schemas.openxmlformats.org/officeDocument/2006/relationships/image" Target="../media/image57.png"/><Relationship Id="rId4" Type="http://schemas.openxmlformats.org/officeDocument/2006/relationships/image" Target="../media/image5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image" Target="../media/image62.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5.xml"/><Relationship Id="rId4" Type="http://schemas.openxmlformats.org/officeDocument/2006/relationships/image" Target="../media/image6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5.xml"/><Relationship Id="rId1" Type="http://schemas.openxmlformats.org/officeDocument/2006/relationships/video" Target="https://www.youtube.com/embed/-rboN6F2g-k?list=PL8dPuuaLjXtMwmepBjTSG593eG7ObzO7s"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4.xml"/><Relationship Id="rId5" Type="http://schemas.openxmlformats.org/officeDocument/2006/relationships/image" Target="../media/image73.jpeg"/><Relationship Id="rId4" Type="http://schemas.openxmlformats.org/officeDocument/2006/relationships/image" Target="../media/image72.jpeg"/></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4.xml"/><Relationship Id="rId1" Type="http://schemas.openxmlformats.org/officeDocument/2006/relationships/video" Target="https://www.youtube.com/embed/x7OCgMPX2mE" TargetMode="External"/><Relationship Id="rId4" Type="http://schemas.openxmlformats.org/officeDocument/2006/relationships/image" Target="../media/image74.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5.xml"/><Relationship Id="rId4" Type="http://schemas.openxmlformats.org/officeDocument/2006/relationships/image" Target="../media/image77.jpeg"/></Relationships>
</file>

<file path=ppt/slides/_rels/slide5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hyperlink" Target="http://ap.gilderlehrman.org/period/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millercenter.org/president/reagan" TargetMode="External"/><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hyperlink" Target="http://www.pbs.org/wgbh/americanexperience/films/reagan/play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19710"/>
            <a:ext cx="4953000" cy="718490"/>
          </a:xfrm>
        </p:spPr>
        <p:txBody>
          <a:bodyPr/>
          <a:lstStyle/>
          <a:p>
            <a:r>
              <a:rPr lang="en-US" dirty="0" smtClean="0"/>
              <a:t>But first…Logistics</a:t>
            </a:r>
            <a:endParaRPr lang="en-US" dirty="0"/>
          </a:p>
        </p:txBody>
      </p:sp>
      <p:sp>
        <p:nvSpPr>
          <p:cNvPr id="5" name="Content Placeholder 4"/>
          <p:cNvSpPr>
            <a:spLocks noGrp="1"/>
          </p:cNvSpPr>
          <p:nvPr>
            <p:ph idx="1"/>
          </p:nvPr>
        </p:nvSpPr>
        <p:spPr>
          <a:xfrm>
            <a:off x="31845" y="762000"/>
            <a:ext cx="5341752" cy="6248400"/>
          </a:xfrm>
        </p:spPr>
        <p:txBody>
          <a:bodyPr>
            <a:normAutofit/>
          </a:bodyPr>
          <a:lstStyle/>
          <a:p>
            <a:r>
              <a:rPr lang="en-US" dirty="0" smtClean="0"/>
              <a:t>Today is April 10</a:t>
            </a:r>
          </a:p>
          <a:p>
            <a:r>
              <a:rPr lang="en-US" dirty="0" smtClean="0"/>
              <a:t>Period 8-9 Test Next Week!</a:t>
            </a:r>
          </a:p>
          <a:p>
            <a:pPr lvl="1"/>
            <a:r>
              <a:rPr lang="en-US" dirty="0" smtClean="0"/>
              <a:t>MC and DBQ</a:t>
            </a:r>
          </a:p>
          <a:p>
            <a:r>
              <a:rPr lang="en-US" dirty="0" smtClean="0"/>
              <a:t>Your AP test is May 5 @ 8:00 am KU Edwards Campus (you will pre-register over the next few weeks w/ Mr. Stone.)</a:t>
            </a:r>
          </a:p>
          <a:p>
            <a:r>
              <a:rPr lang="en-US" dirty="0" smtClean="0"/>
              <a:t>JAG review sessions: We only have 3 more.  </a:t>
            </a:r>
            <a:endParaRPr lang="en-US" dirty="0"/>
          </a:p>
          <a:p>
            <a:pPr lvl="1"/>
            <a:r>
              <a:rPr lang="en-US" dirty="0" smtClean="0"/>
              <a:t>4/11 – Period 3-4 </a:t>
            </a:r>
          </a:p>
          <a:p>
            <a:pPr lvl="1"/>
            <a:r>
              <a:rPr lang="en-US" dirty="0" smtClean="0"/>
              <a:t>4/18 – Period 5-6</a:t>
            </a:r>
          </a:p>
          <a:p>
            <a:r>
              <a:rPr lang="en-US" dirty="0" smtClean="0"/>
              <a:t>After School sessions:</a:t>
            </a:r>
          </a:p>
          <a:p>
            <a:pPr lvl="1"/>
            <a:r>
              <a:rPr lang="en-US" dirty="0" smtClean="0"/>
              <a:t>Thursday April 20 @ 6:00pm</a:t>
            </a:r>
          </a:p>
          <a:p>
            <a:pPr lvl="1"/>
            <a:r>
              <a:rPr lang="en-US" dirty="0" smtClean="0"/>
              <a:t>Thursday April 27 @ 6:00pm</a:t>
            </a:r>
          </a:p>
          <a:p>
            <a:pPr lvl="1"/>
            <a:r>
              <a:rPr lang="en-US" dirty="0" smtClean="0"/>
              <a:t>Practice Test April 29/30?????</a:t>
            </a:r>
          </a:p>
          <a:p>
            <a:pPr lvl="1"/>
            <a:endParaRPr lang="en-US" dirty="0" smtClean="0"/>
          </a:p>
        </p:txBody>
      </p:sp>
      <p:pic>
        <p:nvPicPr>
          <p:cNvPr id="2050" name="Picture 2" descr="Class Procedures----Observe and Share I ask the kids the watch what I do and be ready to share what they noticed. I model the procedure exactly how I want th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3597" y="1907698"/>
            <a:ext cx="3742694" cy="492256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198246" y="140492"/>
            <a:ext cx="3918045" cy="1794916"/>
          </a:xfrm>
          <a:prstGeom prst="rect">
            <a:avLst/>
          </a:prstGeom>
        </p:spPr>
      </p:pic>
    </p:spTree>
    <p:extLst>
      <p:ext uri="{BB962C8B-B14F-4D97-AF65-F5344CB8AC3E}">
        <p14:creationId xmlns:p14="http://schemas.microsoft.com/office/powerpoint/2010/main" val="1615354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intro to Ronald Reagan</a:t>
            </a:r>
            <a:endParaRPr lang="en-US" dirty="0"/>
          </a:p>
        </p:txBody>
      </p:sp>
      <p:sp>
        <p:nvSpPr>
          <p:cNvPr id="3" name="Content Placeholder 2"/>
          <p:cNvSpPr>
            <a:spLocks noGrp="1"/>
          </p:cNvSpPr>
          <p:nvPr>
            <p:ph idx="1"/>
          </p:nvPr>
        </p:nvSpPr>
        <p:spPr/>
        <p:txBody>
          <a:bodyPr>
            <a:normAutofit fontScale="92500"/>
          </a:bodyPr>
          <a:lstStyle/>
          <a:p>
            <a:pPr marL="114300" indent="0">
              <a:buNone/>
            </a:pPr>
            <a:r>
              <a:rPr lang="en-US" dirty="0" smtClean="0"/>
              <a:t>Terminology:</a:t>
            </a:r>
          </a:p>
          <a:p>
            <a:pPr fontAlgn="base"/>
            <a:r>
              <a:rPr lang="en-US" dirty="0" smtClean="0"/>
              <a:t>Federalism – 10 Amendment- idea that some powers are reserved for the individual states (which means the US doesn’t use some power)</a:t>
            </a:r>
            <a:endParaRPr lang="en-US" dirty="0"/>
          </a:p>
          <a:p>
            <a:pPr fontAlgn="base"/>
            <a:r>
              <a:rPr lang="en-US" dirty="0"/>
              <a:t>excise </a:t>
            </a:r>
            <a:r>
              <a:rPr lang="en-US" dirty="0" smtClean="0"/>
              <a:t>taxes - </a:t>
            </a:r>
            <a:endParaRPr lang="en-US" dirty="0"/>
          </a:p>
          <a:p>
            <a:pPr fontAlgn="base"/>
            <a:r>
              <a:rPr lang="en-US" dirty="0" smtClean="0"/>
              <a:t>Deregulation – the idea of removing some of the federal laws around what can and can’t be done (particularly with business)</a:t>
            </a:r>
            <a:endParaRPr lang="en-US" dirty="0"/>
          </a:p>
          <a:p>
            <a:pPr fontAlgn="base"/>
            <a:r>
              <a:rPr lang="en-US" dirty="0"/>
              <a:t>budget </a:t>
            </a:r>
            <a:r>
              <a:rPr lang="en-US" dirty="0" smtClean="0"/>
              <a:t>deficit – when a country spends more than it takes in from taxes in a given year</a:t>
            </a:r>
            <a:endParaRPr lang="en-US" dirty="0"/>
          </a:p>
          <a:p>
            <a:pPr fontAlgn="base"/>
            <a:r>
              <a:rPr lang="en-US" dirty="0"/>
              <a:t>private </a:t>
            </a:r>
            <a:r>
              <a:rPr lang="en-US" dirty="0" smtClean="0"/>
              <a:t>sector – business owned by individuals (vs government) </a:t>
            </a:r>
            <a:endParaRPr lang="en-US" dirty="0"/>
          </a:p>
          <a:p>
            <a:pPr fontAlgn="base"/>
            <a:r>
              <a:rPr lang="en-US" dirty="0"/>
              <a:t>interlocking </a:t>
            </a:r>
            <a:r>
              <a:rPr lang="en-US" dirty="0" smtClean="0"/>
              <a:t>jurisdictions – as used in the State of the Union, is the idea that government overlaps and the idea of too much red tape to figure out which part of government is responsible for what</a:t>
            </a:r>
            <a:endParaRPr lang="en-US" dirty="0"/>
          </a:p>
          <a:p>
            <a:endParaRPr lang="en-US" dirty="0"/>
          </a:p>
        </p:txBody>
      </p:sp>
    </p:spTree>
    <p:extLst>
      <p:ext uri="{BB962C8B-B14F-4D97-AF65-F5344CB8AC3E}">
        <p14:creationId xmlns:p14="http://schemas.microsoft.com/office/powerpoint/2010/main" val="2852684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p:spPr>
        <p:txBody>
          <a:bodyPr/>
          <a:lstStyle/>
          <a:p>
            <a:r>
              <a:rPr lang="en-US" dirty="0" smtClean="0"/>
              <a:t>Answer the following from the 1982 State of the Union Address</a:t>
            </a:r>
            <a:endParaRPr lang="en-US" dirty="0"/>
          </a:p>
        </p:txBody>
      </p:sp>
      <p:sp>
        <p:nvSpPr>
          <p:cNvPr id="3" name="Content Placeholder 2"/>
          <p:cNvSpPr>
            <a:spLocks noGrp="1"/>
          </p:cNvSpPr>
          <p:nvPr>
            <p:ph idx="1"/>
          </p:nvPr>
        </p:nvSpPr>
        <p:spPr/>
        <p:txBody>
          <a:bodyPr>
            <a:normAutofit fontScale="92500" lnSpcReduction="10000"/>
          </a:bodyPr>
          <a:lstStyle/>
          <a:p>
            <a:pPr marL="571500" indent="-457200" fontAlgn="base">
              <a:buFont typeface="+mj-lt"/>
              <a:buAutoNum type="arabicPeriod"/>
            </a:pPr>
            <a:r>
              <a:rPr lang="en-US" dirty="0"/>
              <a:t>What are the two economic problems Ronald Reagan discusses in the first paragraph that contributed to “a new kind of defeatism” felt by the American people?</a:t>
            </a:r>
          </a:p>
          <a:p>
            <a:pPr marL="571500" indent="-457200" fontAlgn="base">
              <a:buFont typeface="+mj-lt"/>
              <a:buAutoNum type="arabicPeriod"/>
            </a:pPr>
            <a:r>
              <a:rPr lang="en-US" dirty="0"/>
              <a:t>List five actions Reagan says he has already taken to fix the problems of our nation.</a:t>
            </a:r>
          </a:p>
          <a:p>
            <a:pPr marL="571500" indent="-457200" fontAlgn="base">
              <a:buFont typeface="+mj-lt"/>
              <a:buAutoNum type="arabicPeriod"/>
            </a:pPr>
            <a:r>
              <a:rPr lang="en-US" dirty="0"/>
              <a:t>What are the “four commonsense fundamentals” Reagan says will be the basis of his new plan?</a:t>
            </a:r>
          </a:p>
          <a:p>
            <a:pPr marL="571500" indent="-457200" fontAlgn="base">
              <a:buFont typeface="+mj-lt"/>
              <a:buAutoNum type="arabicPeriod"/>
            </a:pPr>
            <a:r>
              <a:rPr lang="en-US" dirty="0"/>
              <a:t>How does Reagan feel about raising taxes?</a:t>
            </a:r>
          </a:p>
          <a:p>
            <a:pPr marL="571500" indent="-457200" fontAlgn="base">
              <a:buFont typeface="+mj-lt"/>
              <a:buAutoNum type="arabicPeriod"/>
            </a:pPr>
            <a:r>
              <a:rPr lang="en-US" dirty="0"/>
              <a:t>Reagan wants to make our system of federalism work again. Describe what you think he means by this.</a:t>
            </a:r>
          </a:p>
          <a:p>
            <a:pPr marL="571500" indent="-457200" fontAlgn="base">
              <a:buFont typeface="+mj-lt"/>
              <a:buAutoNum type="arabicPeriod"/>
            </a:pPr>
            <a:r>
              <a:rPr lang="en-US" dirty="0"/>
              <a:t>What is the problem Reagan suggests exists when the federal government controls the “essential services of government”?</a:t>
            </a:r>
          </a:p>
          <a:p>
            <a:pPr marL="571500" indent="-457200" fontAlgn="base">
              <a:buFont typeface="+mj-lt"/>
              <a:buAutoNum type="arabicPeriod"/>
            </a:pPr>
            <a:r>
              <a:rPr lang="en-US" dirty="0"/>
              <a:t>How does Reagan suggest the power of government will be shared by 1988?</a:t>
            </a:r>
          </a:p>
          <a:p>
            <a:pPr marL="571500" indent="-457200" fontAlgn="base">
              <a:buFont typeface="+mj-lt"/>
              <a:buAutoNum type="arabicPeriod"/>
            </a:pPr>
            <a:r>
              <a:rPr lang="en-US" dirty="0"/>
              <a:t>How does Reagan believe the private sector will help our nation?</a:t>
            </a:r>
          </a:p>
          <a:p>
            <a:pPr marL="571500" indent="-457200">
              <a:buFont typeface="+mj-lt"/>
              <a:buAutoNum type="arabicPeriod"/>
            </a:pPr>
            <a:endParaRPr lang="en-US" dirty="0"/>
          </a:p>
        </p:txBody>
      </p:sp>
    </p:spTree>
    <p:extLst>
      <p:ext uri="{BB962C8B-B14F-4D97-AF65-F5344CB8AC3E}">
        <p14:creationId xmlns:p14="http://schemas.microsoft.com/office/powerpoint/2010/main" val="3379417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458200" cy="1143000"/>
          </a:xfrm>
        </p:spPr>
        <p:txBody>
          <a:bodyPr/>
          <a:lstStyle/>
          <a:p>
            <a:r>
              <a:rPr lang="en-US" dirty="0" smtClean="0"/>
              <a:t>Pick one of the following activities to complete after you read</a:t>
            </a:r>
            <a:endParaRPr lang="en-US" dirty="0"/>
          </a:p>
        </p:txBody>
      </p:sp>
      <p:sp>
        <p:nvSpPr>
          <p:cNvPr id="3" name="Content Placeholder 2"/>
          <p:cNvSpPr>
            <a:spLocks noGrp="1"/>
          </p:cNvSpPr>
          <p:nvPr>
            <p:ph idx="1"/>
          </p:nvPr>
        </p:nvSpPr>
        <p:spPr>
          <a:xfrm>
            <a:off x="76200" y="1600200"/>
            <a:ext cx="8382000" cy="5257800"/>
          </a:xfrm>
        </p:spPr>
        <p:txBody>
          <a:bodyPr>
            <a:normAutofit fontScale="77500" lnSpcReduction="20000"/>
          </a:bodyPr>
          <a:lstStyle/>
          <a:p>
            <a:pPr marL="571500" indent="-457200" fontAlgn="base">
              <a:buFont typeface="+mj-lt"/>
              <a:buAutoNum type="arabicPeriod"/>
            </a:pPr>
            <a:r>
              <a:rPr lang="en-US" dirty="0"/>
              <a:t>Draw/create a mind-map or flow chart to summarize Reagan’s beliefs about federalism</a:t>
            </a:r>
          </a:p>
          <a:p>
            <a:pPr marL="571500" indent="-457200" fontAlgn="base">
              <a:buFont typeface="+mj-lt"/>
              <a:buAutoNum type="arabicPeriod"/>
            </a:pPr>
            <a:r>
              <a:rPr lang="en-US" dirty="0"/>
              <a:t>Create a rap or rhyme that will help someone remember the concept of federalism</a:t>
            </a:r>
          </a:p>
          <a:p>
            <a:pPr marL="571500" indent="-457200" fontAlgn="base">
              <a:buFont typeface="+mj-lt"/>
              <a:buAutoNum type="arabicPeriod"/>
            </a:pPr>
            <a:r>
              <a:rPr lang="en-US" dirty="0"/>
              <a:t>Review this definition of supply-side economics (you can search for your own definition online or supply multiple definitions): Supply-side economics, also known as trickle-down economics, is an economic theory that states that a reduction in taxes will stimulate the economy through increased consumer spending. Over time, the boost to economic growth will generate a larger tax base, which will make up for the revenue lost from the tax cut.</a:t>
            </a:r>
          </a:p>
          <a:p>
            <a:pPr marL="571500" indent="-457200" fontAlgn="base">
              <a:buFont typeface="+mj-lt"/>
              <a:buAutoNum type="arabicPeriod"/>
            </a:pPr>
            <a:r>
              <a:rPr lang="en-US" dirty="0"/>
              <a:t>Write a paragraph where you agree or disagree with the statement: “Ronald Reagan was a supporter of Supply-side economics.” Was this the best economic theory for the 1980s? Why or why not?</a:t>
            </a:r>
          </a:p>
          <a:p>
            <a:pPr marL="571500" indent="-457200" fontAlgn="base">
              <a:buFont typeface="+mj-lt"/>
              <a:buAutoNum type="arabicPeriod"/>
            </a:pPr>
            <a:r>
              <a:rPr lang="en-US" dirty="0"/>
              <a:t>Read Lyndon B. Johnson’s Great Society Speech (1964) </a:t>
            </a:r>
            <a:r>
              <a:rPr lang="en-US" dirty="0" smtClean="0"/>
              <a:t>and </a:t>
            </a:r>
            <a:r>
              <a:rPr lang="en-US" dirty="0"/>
              <a:t>note his belief about the role the federal government should play to end poverty in the US.</a:t>
            </a:r>
          </a:p>
          <a:p>
            <a:pPr marL="571500" indent="-457200" fontAlgn="base">
              <a:buFont typeface="+mj-lt"/>
              <a:buAutoNum type="arabicPeriod"/>
            </a:pPr>
            <a:r>
              <a:rPr lang="en-US" dirty="0"/>
              <a:t>Create a Venn diagram to compare the political and economic beliefs of Ronald Reagan and Lyndon B. Johnson.</a:t>
            </a:r>
          </a:p>
          <a:p>
            <a:pPr marL="571500" indent="-457200" fontAlgn="base">
              <a:buFont typeface="+mj-lt"/>
              <a:buAutoNum type="arabicPeriod"/>
            </a:pPr>
            <a:r>
              <a:rPr lang="en-US" dirty="0"/>
              <a:t>Create a fifteen- to twenty-line dialogue between Ronald Reagan and Lyndon B. Johnson that portrays how each felt about the role of the federal government under our federal system. Include at least five specific ideas, concepts, programs, or examples for each president to demonstrate your knowledge.</a:t>
            </a:r>
          </a:p>
          <a:p>
            <a:endParaRPr lang="en-US" dirty="0"/>
          </a:p>
        </p:txBody>
      </p:sp>
    </p:spTree>
    <p:extLst>
      <p:ext uri="{BB962C8B-B14F-4D97-AF65-F5344CB8AC3E}">
        <p14:creationId xmlns:p14="http://schemas.microsoft.com/office/powerpoint/2010/main" val="15530648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pPr eaLnBrk="1" hangingPunct="1"/>
            <a:r>
              <a:rPr lang="en-US" sz="4800" b="1" smtClean="0"/>
              <a:t>Ronald Reagan</a:t>
            </a:r>
          </a:p>
        </p:txBody>
      </p:sp>
      <p:sp>
        <p:nvSpPr>
          <p:cNvPr id="3075" name="Rectangle 3"/>
          <p:cNvSpPr>
            <a:spLocks noGrp="1" noChangeArrowheads="1"/>
          </p:cNvSpPr>
          <p:nvPr>
            <p:ph type="body" idx="1"/>
          </p:nvPr>
        </p:nvSpPr>
        <p:spPr/>
        <p:txBody>
          <a:bodyPr/>
          <a:lstStyle/>
          <a:p>
            <a:pPr eaLnBrk="1" hangingPunct="1"/>
            <a:endParaRPr lang="en-US" smtClean="0"/>
          </a:p>
        </p:txBody>
      </p:sp>
      <p:pic>
        <p:nvPicPr>
          <p:cNvPr id="3076" name="Picture 4" descr="reagan-at-durenberger-ral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55" y="1524000"/>
            <a:ext cx="4433456"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p:cNvGraphicFramePr>
            <a:graphicFrameLocks noChangeAspect="1"/>
          </p:cNvGraphicFramePr>
          <p:nvPr>
            <p:extLst>
              <p:ext uri="{D42A27DB-BD31-4B8C-83A1-F6EECF244321}">
                <p14:modId xmlns:p14="http://schemas.microsoft.com/office/powerpoint/2010/main" val="938645877"/>
              </p:ext>
            </p:extLst>
          </p:nvPr>
        </p:nvGraphicFramePr>
        <p:xfrm>
          <a:off x="4343400" y="1524000"/>
          <a:ext cx="4800600" cy="4724400"/>
        </p:xfrm>
        <a:graphic>
          <a:graphicData uri="http://schemas.openxmlformats.org/presentationml/2006/ole">
            <mc:AlternateContent xmlns:mc="http://schemas.openxmlformats.org/markup-compatibility/2006">
              <mc:Choice xmlns:v="urn:schemas-microsoft-com:vml" Requires="v">
                <p:oleObj spid="_x0000_s1064" name="Photo Editor Photo" r:id="rId4" imgW="3154953" imgH="2423370" progId="MSPhotoEd.3">
                  <p:embed/>
                </p:oleObj>
              </mc:Choice>
              <mc:Fallback>
                <p:oleObj name="Photo Editor Photo" r:id="rId4" imgW="3154953" imgH="2423370"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20288"/>
                      <a:stretch>
                        <a:fillRect/>
                      </a:stretch>
                    </p:blipFill>
                    <p:spPr bwMode="auto">
                      <a:xfrm>
                        <a:off x="4343400" y="1524000"/>
                        <a:ext cx="4800600" cy="4724400"/>
                      </a:xfrm>
                      <a:prstGeom prst="rect">
                        <a:avLst/>
                      </a:prstGeom>
                      <a:noFill/>
                      <a:ln>
                        <a:noFill/>
                      </a:ln>
                      <a:effectLst/>
                    </p:spPr>
                  </p:pic>
                </p:oleObj>
              </mc:Fallback>
            </mc:AlternateContent>
          </a:graphicData>
        </a:graphic>
      </p:graphicFrame>
      <p:sp>
        <p:nvSpPr>
          <p:cNvPr id="3" name="Rectangle 2"/>
          <p:cNvSpPr/>
          <p:nvPr/>
        </p:nvSpPr>
        <p:spPr>
          <a:xfrm>
            <a:off x="4343400" y="6320135"/>
            <a:ext cx="4724400" cy="461665"/>
          </a:xfrm>
          <a:prstGeom prst="rect">
            <a:avLst/>
          </a:prstGeom>
        </p:spPr>
        <p:txBody>
          <a:bodyPr wrap="square">
            <a:spAutoFit/>
          </a:bodyPr>
          <a:lstStyle/>
          <a:p>
            <a:r>
              <a:rPr lang="en-US" sz="1200" b="1" dirty="0" smtClean="0"/>
              <a:t>Speech to National Association of Evangelicals: </a:t>
            </a:r>
            <a:r>
              <a:rPr lang="en-US" sz="1200" b="1" dirty="0" smtClean="0">
                <a:hlinkClick r:id="rId6"/>
              </a:rPr>
              <a:t>“Evil Empire” </a:t>
            </a:r>
            <a:r>
              <a:rPr lang="en-US" sz="1200" b="1" dirty="0" smtClean="0"/>
              <a:t>speech, March 10, 1983</a:t>
            </a:r>
          </a:p>
        </p:txBody>
      </p:sp>
    </p:spTree>
    <p:extLst>
      <p:ext uri="{BB962C8B-B14F-4D97-AF65-F5344CB8AC3E}">
        <p14:creationId xmlns:p14="http://schemas.microsoft.com/office/powerpoint/2010/main" val="362573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eaLnBrk="1" hangingPunct="1"/>
            <a:r>
              <a:rPr lang="en-US" b="1" smtClean="0"/>
              <a:t>Reagan’s Conservative Vision</a:t>
            </a:r>
          </a:p>
        </p:txBody>
      </p:sp>
      <p:sp>
        <p:nvSpPr>
          <p:cNvPr id="14339" name="Rectangle 3"/>
          <p:cNvSpPr>
            <a:spLocks noGrp="1" noChangeArrowheads="1"/>
          </p:cNvSpPr>
          <p:nvPr>
            <p:ph type="body" sz="half" idx="2"/>
          </p:nvPr>
        </p:nvSpPr>
        <p:spPr>
          <a:xfrm>
            <a:off x="4419600" y="1752600"/>
            <a:ext cx="4267200" cy="4724400"/>
          </a:xfrm>
        </p:spPr>
        <p:txBody>
          <a:bodyPr/>
          <a:lstStyle/>
          <a:p>
            <a:pPr eaLnBrk="1" hangingPunct="1"/>
            <a:r>
              <a:rPr lang="en-US" b="1" dirty="0" smtClean="0"/>
              <a:t>Vietnam was a “Noble Cause” </a:t>
            </a:r>
          </a:p>
          <a:p>
            <a:pPr eaLnBrk="1" hangingPunct="1"/>
            <a:r>
              <a:rPr lang="en-US" b="1" dirty="0" smtClean="0"/>
              <a:t>Renew the Cold War</a:t>
            </a:r>
          </a:p>
          <a:p>
            <a:pPr eaLnBrk="1" hangingPunct="1"/>
            <a:r>
              <a:rPr lang="en-US" b="1" dirty="0" smtClean="0"/>
              <a:t>American Power</a:t>
            </a:r>
          </a:p>
          <a:p>
            <a:pPr eaLnBrk="1" hangingPunct="1"/>
            <a:r>
              <a:rPr lang="en-US" b="1" dirty="0" smtClean="0"/>
              <a:t>Patriotism </a:t>
            </a:r>
          </a:p>
          <a:p>
            <a:pPr eaLnBrk="1" hangingPunct="1"/>
            <a:r>
              <a:rPr lang="en-US" b="1" dirty="0" smtClean="0"/>
              <a:t>Traditionalism</a:t>
            </a:r>
          </a:p>
          <a:p>
            <a:pPr eaLnBrk="1" hangingPunct="1"/>
            <a:r>
              <a:rPr lang="en-US" b="1" dirty="0" smtClean="0"/>
              <a:t>State’s Rights</a:t>
            </a:r>
          </a:p>
          <a:p>
            <a:pPr eaLnBrk="1" hangingPunct="1"/>
            <a:r>
              <a:rPr lang="en-US" b="1" dirty="0" smtClean="0"/>
              <a:t>“Individualism”</a:t>
            </a:r>
          </a:p>
          <a:p>
            <a:pPr eaLnBrk="1" hangingPunct="1"/>
            <a:r>
              <a:rPr lang="en-US" b="1" dirty="0" smtClean="0"/>
              <a:t>Feel Good About America</a:t>
            </a:r>
          </a:p>
        </p:txBody>
      </p:sp>
      <p:pic>
        <p:nvPicPr>
          <p:cNvPr id="14340" name="Picture 5" descr="reagan"/>
          <p:cNvPicPr>
            <a:picLocks noGrp="1" noChangeAspect="1" noChangeArrowheads="1"/>
          </p:cNvPicPr>
          <p:nvPr>
            <p:ph sz="half" idx="1"/>
          </p:nvPr>
        </p:nvPicPr>
        <p:blipFill>
          <a:blip r:embed="rId2">
            <a:lum contrast="6000"/>
            <a:extLst>
              <a:ext uri="{28A0092B-C50C-407E-A947-70E740481C1C}">
                <a14:useLocalDpi xmlns:a14="http://schemas.microsoft.com/office/drawing/2010/main" val="0"/>
              </a:ext>
            </a:extLst>
          </a:blip>
          <a:srcRect/>
          <a:stretch>
            <a:fillRect/>
          </a:stretch>
        </p:blipFill>
        <p:spPr>
          <a:xfrm>
            <a:off x="914400" y="1676400"/>
            <a:ext cx="3135313" cy="4619625"/>
          </a:xfrm>
          <a:noFill/>
          <a:ln w="25400">
            <a:solidFill>
              <a:schemeClr val="tx1"/>
            </a:solidFill>
            <a:miter lim="800000"/>
            <a:headEnd/>
            <a:tailEnd/>
          </a:ln>
        </p:spPr>
      </p:pic>
    </p:spTree>
    <p:extLst>
      <p:ext uri="{BB962C8B-B14F-4D97-AF65-F5344CB8AC3E}">
        <p14:creationId xmlns:p14="http://schemas.microsoft.com/office/powerpoint/2010/main" val="250897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4000" b="1" smtClean="0"/>
              <a:t>Reagan Public Approval Ratings</a:t>
            </a:r>
          </a:p>
        </p:txBody>
      </p:sp>
      <p:sp>
        <p:nvSpPr>
          <p:cNvPr id="4099" name="Rectangle 3"/>
          <p:cNvSpPr>
            <a:spLocks noGrp="1" noChangeArrowheads="1"/>
          </p:cNvSpPr>
          <p:nvPr>
            <p:ph type="body" idx="1"/>
          </p:nvPr>
        </p:nvSpPr>
        <p:spPr/>
        <p:txBody>
          <a:bodyPr/>
          <a:lstStyle/>
          <a:p>
            <a:pPr eaLnBrk="1" hangingPunct="1"/>
            <a:endParaRPr lang="en-US" smtClean="0"/>
          </a:p>
        </p:txBody>
      </p:sp>
      <p:pic>
        <p:nvPicPr>
          <p:cNvPr id="4100" name="Picture 5" descr="info-presapp0605-reag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4974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715962"/>
          </a:xfrm>
        </p:spPr>
        <p:txBody>
          <a:bodyPr/>
          <a:lstStyle/>
          <a:p>
            <a:pPr eaLnBrk="1" hangingPunct="1"/>
            <a:r>
              <a:rPr lang="en-US" sz="4000" b="1" smtClean="0"/>
              <a:t>Before National Politics</a:t>
            </a:r>
          </a:p>
        </p:txBody>
      </p:sp>
      <p:sp>
        <p:nvSpPr>
          <p:cNvPr id="5123" name="Rectangle 3"/>
          <p:cNvSpPr>
            <a:spLocks noGrp="1" noChangeArrowheads="1"/>
          </p:cNvSpPr>
          <p:nvPr>
            <p:ph type="body" idx="1"/>
          </p:nvPr>
        </p:nvSpPr>
        <p:spPr>
          <a:xfrm>
            <a:off x="4358043" y="6289598"/>
            <a:ext cx="3962400" cy="685800"/>
          </a:xfrm>
        </p:spPr>
        <p:txBody>
          <a:bodyPr>
            <a:normAutofit/>
          </a:bodyPr>
          <a:lstStyle/>
          <a:p>
            <a:pPr eaLnBrk="1" hangingPunct="1">
              <a:buFontTx/>
              <a:buNone/>
            </a:pPr>
            <a:r>
              <a:rPr lang="en-US" sz="2800" b="1" dirty="0" smtClean="0">
                <a:hlinkClick r:id="rId2"/>
              </a:rPr>
              <a:t>Goldwater speech 1964</a:t>
            </a:r>
            <a:endParaRPr lang="en-US" sz="2800" b="1" dirty="0" smtClean="0"/>
          </a:p>
        </p:txBody>
      </p:sp>
      <p:pic>
        <p:nvPicPr>
          <p:cNvPr id="5124" name="Picture 5" descr="law%20and%20or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3733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7" descr="promo_reag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8018" y="1456932"/>
            <a:ext cx="4162425" cy="4815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65073" y="1143000"/>
            <a:ext cx="4224298" cy="313932"/>
          </a:xfrm>
          <a:prstGeom prst="rect">
            <a:avLst/>
          </a:prstGeom>
        </p:spPr>
        <p:txBody>
          <a:bodyPr wrap="none">
            <a:spAutoFit/>
          </a:bodyPr>
          <a:lstStyle/>
          <a:p>
            <a:pPr>
              <a:lnSpc>
                <a:spcPct val="80000"/>
              </a:lnSpc>
              <a:spcBef>
                <a:spcPct val="50000"/>
              </a:spcBef>
            </a:pPr>
            <a:r>
              <a:rPr lang="en-US" dirty="0" smtClean="0">
                <a:solidFill>
                  <a:srgbClr val="003300"/>
                </a:solidFill>
              </a:rPr>
              <a:t>Hollywood Actor in 1937; made 53 films</a:t>
            </a:r>
          </a:p>
        </p:txBody>
      </p:sp>
    </p:spTree>
    <p:extLst>
      <p:ext uri="{BB962C8B-B14F-4D97-AF65-F5344CB8AC3E}">
        <p14:creationId xmlns:p14="http://schemas.microsoft.com/office/powerpoint/2010/main" val="4017307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Rot="1" noChangeArrowheads="1"/>
          </p:cNvSpPr>
          <p:nvPr>
            <p:ph type="title"/>
          </p:nvPr>
        </p:nvSpPr>
        <p:spPr>
          <a:xfrm>
            <a:off x="457200" y="274638"/>
            <a:ext cx="8229600" cy="792162"/>
          </a:xfrm>
        </p:spPr>
        <p:txBody>
          <a:bodyPr/>
          <a:lstStyle/>
          <a:p>
            <a:r>
              <a:rPr lang="en-US" dirty="0"/>
              <a:t>“The Speech”</a:t>
            </a:r>
          </a:p>
        </p:txBody>
      </p:sp>
      <p:sp>
        <p:nvSpPr>
          <p:cNvPr id="37894" name="Rectangle 6"/>
          <p:cNvSpPr>
            <a:spLocks noGrp="1" noChangeArrowheads="1"/>
          </p:cNvSpPr>
          <p:nvPr>
            <p:ph type="body" sz="half" idx="2"/>
          </p:nvPr>
        </p:nvSpPr>
        <p:spPr>
          <a:xfrm>
            <a:off x="4267200" y="381000"/>
            <a:ext cx="4038600" cy="6172200"/>
          </a:xfrm>
        </p:spPr>
        <p:txBody>
          <a:bodyPr>
            <a:normAutofit/>
          </a:bodyPr>
          <a:lstStyle/>
          <a:p>
            <a:pPr>
              <a:lnSpc>
                <a:spcPct val="80000"/>
              </a:lnSpc>
            </a:pPr>
            <a:r>
              <a:rPr lang="en-US" dirty="0"/>
              <a:t>Reagan's televised 1964 "A Time for Choosing" speech on behalf of the Goldwater campaign propelled the actor from corporate spokesman to conservative champion. </a:t>
            </a:r>
          </a:p>
          <a:p>
            <a:pPr>
              <a:lnSpc>
                <a:spcPct val="80000"/>
              </a:lnSpc>
            </a:pPr>
            <a:r>
              <a:rPr lang="en-US" dirty="0" smtClean="0"/>
              <a:t>Reagan </a:t>
            </a:r>
            <a:r>
              <a:rPr lang="en-US" dirty="0"/>
              <a:t>outlined the goals of the modern conservative movement: </a:t>
            </a:r>
            <a:endParaRPr lang="en-US" dirty="0" smtClean="0"/>
          </a:p>
          <a:p>
            <a:pPr marL="285750" indent="-285750">
              <a:lnSpc>
                <a:spcPct val="80000"/>
              </a:lnSpc>
              <a:buFont typeface="Arial" pitchFamily="34" charset="0"/>
              <a:buChar char="•"/>
            </a:pPr>
            <a:r>
              <a:rPr lang="en-US" dirty="0" smtClean="0"/>
              <a:t>smaller </a:t>
            </a:r>
            <a:r>
              <a:rPr lang="en-US" dirty="0"/>
              <a:t>government, </a:t>
            </a:r>
            <a:endParaRPr lang="en-US" dirty="0" smtClean="0"/>
          </a:p>
          <a:p>
            <a:pPr marL="285750" indent="-285750">
              <a:lnSpc>
                <a:spcPct val="80000"/>
              </a:lnSpc>
              <a:buFont typeface="Arial" pitchFamily="34" charset="0"/>
              <a:buChar char="•"/>
            </a:pPr>
            <a:r>
              <a:rPr lang="en-US" dirty="0" smtClean="0"/>
              <a:t>lower </a:t>
            </a:r>
            <a:r>
              <a:rPr lang="en-US" dirty="0"/>
              <a:t>taxes, </a:t>
            </a:r>
            <a:endParaRPr lang="en-US" dirty="0" smtClean="0"/>
          </a:p>
          <a:p>
            <a:pPr marL="285750" indent="-285750">
              <a:lnSpc>
                <a:spcPct val="80000"/>
              </a:lnSpc>
              <a:buFont typeface="Arial" pitchFamily="34" charset="0"/>
              <a:buChar char="•"/>
            </a:pPr>
            <a:r>
              <a:rPr lang="en-US" dirty="0" smtClean="0"/>
              <a:t>personal </a:t>
            </a:r>
            <a:r>
              <a:rPr lang="en-US" dirty="0"/>
              <a:t>autonomy, </a:t>
            </a:r>
            <a:endParaRPr lang="en-US" dirty="0" smtClean="0"/>
          </a:p>
          <a:p>
            <a:pPr marL="285750" indent="-285750">
              <a:lnSpc>
                <a:spcPct val="80000"/>
              </a:lnSpc>
              <a:buFont typeface="Arial" pitchFamily="34" charset="0"/>
              <a:buChar char="•"/>
            </a:pPr>
            <a:r>
              <a:rPr lang="en-US" dirty="0" smtClean="0"/>
              <a:t>more </a:t>
            </a:r>
            <a:r>
              <a:rPr lang="en-US" dirty="0"/>
              <a:t>aggressive policy toward Communist states.</a:t>
            </a:r>
          </a:p>
          <a:p>
            <a:pPr>
              <a:lnSpc>
                <a:spcPct val="80000"/>
              </a:lnSpc>
            </a:pPr>
            <a:r>
              <a:rPr lang="en-US" dirty="0" smtClean="0"/>
              <a:t>He </a:t>
            </a:r>
            <a:r>
              <a:rPr lang="en-US" dirty="0"/>
              <a:t>implies that liberal policies represent a dangerous shift toward socialism, even drawing parallels between Lyndon Johnson and Karl Marx.</a:t>
            </a:r>
          </a:p>
        </p:txBody>
      </p:sp>
      <p:pic>
        <p:nvPicPr>
          <p:cNvPr id="37895" name="Picture 7" descr="the speech"/>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8600" y="1905000"/>
            <a:ext cx="3962400" cy="3803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592208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smtClean="0"/>
              <a:t>The Republican Nomination</a:t>
            </a:r>
          </a:p>
        </p:txBody>
      </p:sp>
      <p:sp>
        <p:nvSpPr>
          <p:cNvPr id="6147" name="Rectangle 3"/>
          <p:cNvSpPr>
            <a:spLocks noGrp="1" noChangeArrowheads="1"/>
          </p:cNvSpPr>
          <p:nvPr>
            <p:ph type="body" idx="1"/>
          </p:nvPr>
        </p:nvSpPr>
        <p:spPr>
          <a:xfrm>
            <a:off x="457200" y="5791200"/>
            <a:ext cx="8458200" cy="838200"/>
          </a:xfrm>
        </p:spPr>
        <p:txBody>
          <a:bodyPr>
            <a:normAutofit/>
          </a:bodyPr>
          <a:lstStyle/>
          <a:p>
            <a:pPr eaLnBrk="1" hangingPunct="1">
              <a:lnSpc>
                <a:spcPct val="90000"/>
              </a:lnSpc>
            </a:pPr>
            <a:endParaRPr lang="en-US" sz="2400" dirty="0" smtClean="0"/>
          </a:p>
          <a:p>
            <a:pPr eaLnBrk="1" hangingPunct="1">
              <a:lnSpc>
                <a:spcPct val="90000"/>
              </a:lnSpc>
              <a:buFontTx/>
              <a:buNone/>
            </a:pPr>
            <a:r>
              <a:rPr lang="en-US" sz="2400" dirty="0" smtClean="0"/>
              <a:t>Ron and Nancy		GHW Bush	        John Anderson</a:t>
            </a:r>
          </a:p>
        </p:txBody>
      </p:sp>
      <p:pic>
        <p:nvPicPr>
          <p:cNvPr id="6148" name="Picture 7" descr="ander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743200"/>
            <a:ext cx="2133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9" descr="32510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6036" y="1828800"/>
            <a:ext cx="304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1" descr="reagan1980rnc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24000"/>
            <a:ext cx="31432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a:xfrm>
            <a:off x="6781800" y="1828800"/>
            <a:ext cx="2133600" cy="9144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nSpc>
                <a:spcPct val="90000"/>
              </a:lnSpc>
            </a:pPr>
            <a:r>
              <a:rPr lang="en-US" sz="1800" dirty="0" smtClean="0"/>
              <a:t>The 50/50 Plan…</a:t>
            </a:r>
          </a:p>
          <a:p>
            <a:pPr>
              <a:lnSpc>
                <a:spcPct val="90000"/>
              </a:lnSpc>
            </a:pPr>
            <a:r>
              <a:rPr lang="en-US" sz="1800" dirty="0" smtClean="0"/>
              <a:t>Republican as an Independent</a:t>
            </a:r>
          </a:p>
        </p:txBody>
      </p:sp>
    </p:spTree>
    <p:extLst>
      <p:ext uri="{BB962C8B-B14F-4D97-AF65-F5344CB8AC3E}">
        <p14:creationId xmlns:p14="http://schemas.microsoft.com/office/powerpoint/2010/main" val="154983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22-695-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38516" y="4880088"/>
            <a:ext cx="5181600"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smtClean="0"/>
              <a:t>Regan finally breaks up the New Deal Coalition – about 50% of blue collar workers vote for him instead of Jimmy Carter.</a:t>
            </a:r>
          </a:p>
          <a:p>
            <a:r>
              <a:rPr lang="en-US" sz="2000" b="1" dirty="0" smtClean="0"/>
              <a:t>Also in this election, Republicans take control of the Senate for the first time since the 1954 election. </a:t>
            </a:r>
            <a:endParaRPr lang="en-US" dirty="0"/>
          </a:p>
        </p:txBody>
      </p:sp>
    </p:spTree>
    <p:extLst>
      <p:ext uri="{BB962C8B-B14F-4D97-AF65-F5344CB8AC3E}">
        <p14:creationId xmlns:p14="http://schemas.microsoft.com/office/powerpoint/2010/main" val="1980768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1"/>
            <a:ext cx="7543800" cy="1219200"/>
          </a:xfrm>
        </p:spPr>
        <p:txBody>
          <a:bodyPr>
            <a:normAutofit/>
          </a:bodyPr>
          <a:lstStyle/>
          <a:p>
            <a:r>
              <a:rPr lang="en-US" sz="6600" dirty="0" smtClean="0"/>
              <a:t>Period 9</a:t>
            </a:r>
            <a:endParaRPr lang="en-US" sz="6600" dirty="0"/>
          </a:p>
        </p:txBody>
      </p:sp>
      <p:sp>
        <p:nvSpPr>
          <p:cNvPr id="3" name="Subtitle 2"/>
          <p:cNvSpPr>
            <a:spLocks noGrp="1"/>
          </p:cNvSpPr>
          <p:nvPr>
            <p:ph type="subTitle" idx="1"/>
          </p:nvPr>
        </p:nvSpPr>
        <p:spPr>
          <a:xfrm>
            <a:off x="381000" y="3352800"/>
            <a:ext cx="7772400" cy="3276600"/>
          </a:xfrm>
        </p:spPr>
        <p:txBody>
          <a:bodyPr>
            <a:normAutofit fontScale="40000" lnSpcReduction="20000"/>
          </a:bodyPr>
          <a:lstStyle/>
          <a:p>
            <a:r>
              <a:rPr lang="en-US" sz="4400" b="1" dirty="0" smtClean="0"/>
              <a:t>1980 – Present</a:t>
            </a:r>
          </a:p>
          <a:p>
            <a:r>
              <a:rPr lang="en-US" sz="4400" b="1" dirty="0" smtClean="0"/>
              <a:t>Complete your Period 9 concept outline as we move through this presentation</a:t>
            </a:r>
          </a:p>
          <a:p>
            <a:endParaRPr lang="en-US" sz="4400" dirty="0"/>
          </a:p>
          <a:p>
            <a:r>
              <a:rPr lang="en-US" sz="4400" dirty="0" smtClean="0"/>
              <a:t>Warning *** Your APUSH teachers were born in this era…you were born in this era.  Historians are not yet sure how to interpret this era.  However, try to approach it through a historical lens and not as a debate on current events.  </a:t>
            </a:r>
          </a:p>
          <a:p>
            <a:endParaRPr lang="en-US" sz="4400" dirty="0" smtClean="0"/>
          </a:p>
          <a:p>
            <a:r>
              <a:rPr lang="en-US" sz="4400" dirty="0" smtClean="0"/>
              <a:t>Things that may seem like a big deal to us today may not make the history books, but a court case that no one talked about may have a huge future impact that will be studied for generations.  We do not yet have the advantage of hindsight.  </a:t>
            </a:r>
            <a:endParaRPr lang="en-US" sz="4400" dirty="0"/>
          </a:p>
        </p:txBody>
      </p:sp>
      <p:sp>
        <p:nvSpPr>
          <p:cNvPr id="4" name="Rectangle 3"/>
          <p:cNvSpPr/>
          <p:nvPr/>
        </p:nvSpPr>
        <p:spPr>
          <a:xfrm>
            <a:off x="3782291" y="152400"/>
            <a:ext cx="4572000" cy="20313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en-US" dirty="0"/>
              <a:t>As the United States transitioned to a new century filled with challenges and possibilities, it experienced renewed ideological and cultural debates, sought to redefine its foreign policy, and adapted to economic globalization and revolutionary changes in science and technology.</a:t>
            </a:r>
          </a:p>
        </p:txBody>
      </p:sp>
    </p:spTree>
    <p:extLst>
      <p:ext uri="{BB962C8B-B14F-4D97-AF65-F5344CB8AC3E}">
        <p14:creationId xmlns:p14="http://schemas.microsoft.com/office/powerpoint/2010/main" val="14180591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152718"/>
            <a:ext cx="8991600" cy="1371282"/>
          </a:xfrm>
        </p:spPr>
        <p:txBody>
          <a:bodyPr>
            <a:normAutofit fontScale="90000"/>
          </a:bodyPr>
          <a:lstStyle/>
          <a:p>
            <a:r>
              <a:rPr lang="en-US" dirty="0"/>
              <a:t>The Reagan Revolution and the First Inaugural Address</a:t>
            </a:r>
          </a:p>
        </p:txBody>
      </p:sp>
      <p:sp>
        <p:nvSpPr>
          <p:cNvPr id="32771" name="Rectangle 3"/>
          <p:cNvSpPr>
            <a:spLocks noGrp="1" noChangeArrowheads="1"/>
          </p:cNvSpPr>
          <p:nvPr>
            <p:ph type="body" idx="1"/>
          </p:nvPr>
        </p:nvSpPr>
        <p:spPr>
          <a:xfrm>
            <a:off x="228600" y="1524000"/>
            <a:ext cx="8382000" cy="4495800"/>
          </a:xfrm>
        </p:spPr>
        <p:txBody>
          <a:bodyPr>
            <a:normAutofit/>
          </a:bodyPr>
          <a:lstStyle/>
          <a:p>
            <a:pPr>
              <a:lnSpc>
                <a:spcPct val="90000"/>
              </a:lnSpc>
              <a:buFontTx/>
              <a:buNone/>
            </a:pPr>
            <a:r>
              <a:rPr lang="en-US" sz="2800" i="1" dirty="0"/>
              <a:t>“In the days ahead I will propose removing the roadblocks that have slowed our economy and reduced productivity.  Steps will be taken aimed at restoring the balance between various levels of government.  Progress may be slow, measured in inches and feet, not miles, but we will progress.  It is time to reawaken this industrial giant, to get government back within its means, and to lighten our punitive tax burden.  And these will be our first priorities, and on these principles there will be no compromise.” - </a:t>
            </a:r>
            <a:r>
              <a:rPr lang="en-US" sz="1400" i="1" dirty="0"/>
              <a:t>Ronald Reagan 1981</a:t>
            </a:r>
            <a:endParaRPr lang="en-US" sz="2800" i="1" dirty="0"/>
          </a:p>
        </p:txBody>
      </p:sp>
      <p:pic>
        <p:nvPicPr>
          <p:cNvPr id="4" name="Picture 9" descr="Reaga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943600" y="5387000"/>
            <a:ext cx="1752600" cy="13778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32978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152400"/>
            <a:ext cx="7516091" cy="1219200"/>
          </a:xfrm>
        </p:spPr>
        <p:txBody>
          <a:bodyPr>
            <a:normAutofit fontScale="90000"/>
          </a:bodyPr>
          <a:lstStyle/>
          <a:p>
            <a:r>
              <a:rPr lang="en-US" dirty="0"/>
              <a:t>A Dramatic Start to the Reagan Presidency</a:t>
            </a:r>
          </a:p>
        </p:txBody>
      </p:sp>
      <p:sp>
        <p:nvSpPr>
          <p:cNvPr id="3" name="Content Placeholder 2"/>
          <p:cNvSpPr>
            <a:spLocks noGrp="1"/>
          </p:cNvSpPr>
          <p:nvPr>
            <p:ph idx="1"/>
          </p:nvPr>
        </p:nvSpPr>
        <p:spPr>
          <a:xfrm>
            <a:off x="34636" y="1524000"/>
            <a:ext cx="8956964" cy="4373563"/>
          </a:xfrm>
        </p:spPr>
        <p:txBody>
          <a:bodyPr/>
          <a:lstStyle/>
          <a:p>
            <a:r>
              <a:rPr lang="en-US" dirty="0">
                <a:solidFill>
                  <a:srgbClr val="003300"/>
                </a:solidFill>
              </a:rPr>
              <a:t>Image grew stronger as he survived an assassination attempt on March 30, 1981 by John Hinckley </a:t>
            </a:r>
            <a:r>
              <a:rPr lang="en-US" dirty="0" smtClean="0">
                <a:solidFill>
                  <a:srgbClr val="003300"/>
                </a:solidFill>
              </a:rPr>
              <a:t>Jr.</a:t>
            </a:r>
            <a:endParaRPr lang="en-US" dirty="0"/>
          </a:p>
        </p:txBody>
      </p:sp>
      <p:pic>
        <p:nvPicPr>
          <p:cNvPr id="5122" name="Picture 2" descr="File:John Hinckley, Jr. Mugsho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2407" y="2306779"/>
            <a:ext cx="2235938" cy="329565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upload.wikimedia.org/wikipedia/commons/thumb/7/70/Reagan_assassination_attempt_3.jpg/325px-Reagan_assassination_attempt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309925"/>
            <a:ext cx="3782580" cy="253723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britannica.com/blogs/wp-content/uploads/2011/03/c1426-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09925"/>
            <a:ext cx="3830493" cy="2543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0817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a:xfrm>
            <a:off x="457200" y="274638"/>
            <a:ext cx="6705600" cy="1143000"/>
          </a:xfrm>
        </p:spPr>
        <p:txBody>
          <a:bodyPr>
            <a:normAutofit fontScale="90000"/>
          </a:bodyPr>
          <a:lstStyle/>
          <a:p>
            <a:r>
              <a:rPr lang="en-US" sz="4000" dirty="0"/>
              <a:t>A Dramatic Start to the Reagan Presidency</a:t>
            </a:r>
          </a:p>
        </p:txBody>
      </p:sp>
      <p:sp>
        <p:nvSpPr>
          <p:cNvPr id="52229" name="Rectangle 5"/>
          <p:cNvSpPr>
            <a:spLocks noGrp="1" noChangeArrowheads="1"/>
          </p:cNvSpPr>
          <p:nvPr>
            <p:ph type="body" sz="half" idx="3"/>
          </p:nvPr>
        </p:nvSpPr>
        <p:spPr>
          <a:xfrm>
            <a:off x="228600" y="5503531"/>
            <a:ext cx="8229600" cy="1395412"/>
          </a:xfrm>
        </p:spPr>
        <p:txBody>
          <a:bodyPr/>
          <a:lstStyle/>
          <a:p>
            <a:r>
              <a:rPr lang="en-US" sz="1800" dirty="0"/>
              <a:t>On March 30, 1981, Reagan survived an assassination attempt by John </a:t>
            </a:r>
            <a:r>
              <a:rPr lang="en-US" sz="1800" dirty="0" err="1"/>
              <a:t>Hinkley</a:t>
            </a:r>
            <a:r>
              <a:rPr lang="en-US" sz="1800" dirty="0"/>
              <a:t> Jr, who shot the president in an effort to impress actress Jodie Foster. Reagan was more badly injured than the administration reported, but he remained optimistic and his approval rating reached 73%. </a:t>
            </a:r>
          </a:p>
        </p:txBody>
      </p:sp>
      <p:pic>
        <p:nvPicPr>
          <p:cNvPr id="52232" name="Picture 8" descr="iron man reagan"/>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2510" y="1447800"/>
            <a:ext cx="3073400" cy="4014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2237" name="Picture 13" descr="assassination fail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819400" y="1981200"/>
            <a:ext cx="4231547" cy="2711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4" name="Picture 2" descr="http://upload.wikimedia.org/wikipedia/commons/9/90/Reagan_assassination_attempt_montag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971"/>
          <a:stretch/>
        </p:blipFill>
        <p:spPr bwMode="auto">
          <a:xfrm>
            <a:off x="7086600" y="28433"/>
            <a:ext cx="2032379" cy="5498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0902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4000" b="1" smtClean="0"/>
              <a:t>Reagan Public Approval Ratings</a:t>
            </a:r>
          </a:p>
        </p:txBody>
      </p:sp>
      <p:sp>
        <p:nvSpPr>
          <p:cNvPr id="4099" name="Rectangle 3"/>
          <p:cNvSpPr>
            <a:spLocks noGrp="1" noChangeArrowheads="1"/>
          </p:cNvSpPr>
          <p:nvPr>
            <p:ph type="body" idx="1"/>
          </p:nvPr>
        </p:nvSpPr>
        <p:spPr/>
        <p:txBody>
          <a:bodyPr/>
          <a:lstStyle/>
          <a:p>
            <a:pPr eaLnBrk="1" hangingPunct="1"/>
            <a:endParaRPr lang="en-US" smtClean="0"/>
          </a:p>
        </p:txBody>
      </p:sp>
      <p:pic>
        <p:nvPicPr>
          <p:cNvPr id="4100" name="Picture 5" descr="info-presapp0605-reag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65877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Rot="1" noChangeArrowheads="1"/>
          </p:cNvSpPr>
          <p:nvPr>
            <p:ph type="title"/>
          </p:nvPr>
        </p:nvSpPr>
        <p:spPr/>
        <p:txBody>
          <a:bodyPr>
            <a:normAutofit fontScale="90000"/>
          </a:bodyPr>
          <a:lstStyle/>
          <a:p>
            <a:r>
              <a:rPr lang="en-US" sz="4000"/>
              <a:t>A Dramatic Start to the Reagan Presidency</a:t>
            </a:r>
          </a:p>
        </p:txBody>
      </p:sp>
      <p:sp>
        <p:nvSpPr>
          <p:cNvPr id="55303" name="Rectangle 7"/>
          <p:cNvSpPr>
            <a:spLocks noGrp="1" noChangeArrowheads="1"/>
          </p:cNvSpPr>
          <p:nvPr>
            <p:ph type="body" sz="half" idx="3"/>
          </p:nvPr>
        </p:nvSpPr>
        <p:spPr>
          <a:xfrm>
            <a:off x="304800" y="5334000"/>
            <a:ext cx="8229600" cy="1090613"/>
          </a:xfrm>
        </p:spPr>
        <p:txBody>
          <a:bodyPr/>
          <a:lstStyle/>
          <a:p>
            <a:pPr>
              <a:lnSpc>
                <a:spcPct val="90000"/>
              </a:lnSpc>
            </a:pPr>
            <a:r>
              <a:rPr lang="en-US" sz="1800"/>
              <a:t>In 1981, Reagan appointed the first female Supreme Court Justice Sandra Day O'Connor. Although she identified herself as a moderate Republican, foes of abortion and the ERA condemned her appointment to the bench. </a:t>
            </a:r>
          </a:p>
        </p:txBody>
      </p:sp>
      <p:pic>
        <p:nvPicPr>
          <p:cNvPr id="55304" name="Picture 8" descr="OConnor with Reagan"/>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33400" y="1752600"/>
            <a:ext cx="3846513" cy="3070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305" name="Picture 9" descr="oconnor TIM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648200" y="1447800"/>
            <a:ext cx="2897188" cy="3810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7"/>
          <p:cNvSpPr txBox="1">
            <a:spLocks noChangeArrowheads="1"/>
          </p:cNvSpPr>
          <p:nvPr/>
        </p:nvSpPr>
        <p:spPr>
          <a:xfrm>
            <a:off x="0" y="6477000"/>
            <a:ext cx="8991600" cy="425595"/>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lnSpc>
                <a:spcPct val="90000"/>
              </a:lnSpc>
            </a:pPr>
            <a:r>
              <a:rPr lang="en-US" sz="1600" dirty="0" smtClean="0"/>
              <a:t>Also appointed </a:t>
            </a:r>
            <a:r>
              <a:rPr lang="en-US" sz="1600" dirty="0" err="1" smtClean="0"/>
              <a:t>Antoinin</a:t>
            </a:r>
            <a:r>
              <a:rPr lang="en-US" sz="1600" dirty="0" smtClean="0"/>
              <a:t> Scalia, Anthony Kennedy, &amp; Chief Justice William Rehnquist</a:t>
            </a:r>
            <a:endParaRPr lang="en-US" sz="1600" dirty="0"/>
          </a:p>
        </p:txBody>
      </p:sp>
    </p:spTree>
    <p:extLst>
      <p:ext uri="{BB962C8B-B14F-4D97-AF65-F5344CB8AC3E}">
        <p14:creationId xmlns:p14="http://schemas.microsoft.com/office/powerpoint/2010/main" val="23672246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9.1, I</a:t>
            </a:r>
            <a:endParaRPr lang="en-US" dirty="0"/>
          </a:p>
        </p:txBody>
      </p:sp>
      <p:sp>
        <p:nvSpPr>
          <p:cNvPr id="4" name="Content Placeholder 3"/>
          <p:cNvSpPr>
            <a:spLocks noGrp="1"/>
          </p:cNvSpPr>
          <p:nvPr>
            <p:ph sz="half" idx="2"/>
          </p:nvPr>
        </p:nvSpPr>
        <p:spPr>
          <a:xfrm>
            <a:off x="4114800" y="1536192"/>
            <a:ext cx="3962400" cy="5169408"/>
          </a:xfrm>
        </p:spPr>
        <p:txBody>
          <a:bodyPr>
            <a:normAutofit fontScale="77500" lnSpcReduction="20000"/>
          </a:bodyPr>
          <a:lstStyle/>
          <a:p>
            <a:r>
              <a:rPr lang="en-US" dirty="0" smtClean="0"/>
              <a:t>B) Conservatives </a:t>
            </a:r>
            <a:r>
              <a:rPr lang="en-US" dirty="0"/>
              <a:t>argued that liberal programs were counterproductive in fighting poverty and stimulating economic growth. Some of their efforts to reduce the size and scope of government met with inertia and liberal opposition, as many programs remained popular with </a:t>
            </a:r>
            <a:r>
              <a:rPr lang="en-US" dirty="0" smtClean="0"/>
              <a:t>voters.</a:t>
            </a:r>
          </a:p>
          <a:p>
            <a:r>
              <a:rPr lang="en-US" dirty="0" smtClean="0"/>
              <a:t>C</a:t>
            </a:r>
            <a:r>
              <a:rPr lang="en-US" dirty="0"/>
              <a:t>) Policy debates continued over free-trade agreements, the scope of the government social safety net, and calls to reform the U.S. financial system.</a:t>
            </a:r>
          </a:p>
        </p:txBody>
      </p:sp>
      <p:sp>
        <p:nvSpPr>
          <p:cNvPr id="5" name="Content Placeholder 4"/>
          <p:cNvSpPr>
            <a:spLocks noGrp="1"/>
          </p:cNvSpPr>
          <p:nvPr>
            <p:ph sz="half" idx="1"/>
          </p:nvPr>
        </p:nvSpPr>
        <p:spPr/>
        <p:txBody>
          <a:bodyPr/>
          <a:lstStyle/>
          <a:p>
            <a:endParaRPr lang="en-US"/>
          </a:p>
        </p:txBody>
      </p:sp>
    </p:spTree>
    <p:extLst>
      <p:ext uri="{BB962C8B-B14F-4D97-AF65-F5344CB8AC3E}">
        <p14:creationId xmlns:p14="http://schemas.microsoft.com/office/powerpoint/2010/main" val="416485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Reagan Policies</a:t>
            </a:r>
            <a:endParaRPr lang="en-US" dirty="0"/>
          </a:p>
        </p:txBody>
      </p:sp>
      <p:sp>
        <p:nvSpPr>
          <p:cNvPr id="5" name="Text Placeholder 4"/>
          <p:cNvSpPr>
            <a:spLocks noGrp="1"/>
          </p:cNvSpPr>
          <p:nvPr>
            <p:ph type="body" idx="1"/>
          </p:nvPr>
        </p:nvSpPr>
        <p:spPr>
          <a:xfrm>
            <a:off x="457200" y="1066800"/>
            <a:ext cx="3657600" cy="639762"/>
          </a:xfrm>
        </p:spPr>
        <p:txBody>
          <a:bodyPr/>
          <a:lstStyle/>
          <a:p>
            <a:r>
              <a:rPr lang="en-US" dirty="0" smtClean="0"/>
              <a:t>At Home</a:t>
            </a:r>
            <a:endParaRPr lang="en-US" dirty="0"/>
          </a:p>
        </p:txBody>
      </p:sp>
      <p:sp>
        <p:nvSpPr>
          <p:cNvPr id="6" name="Content Placeholder 5"/>
          <p:cNvSpPr>
            <a:spLocks noGrp="1"/>
          </p:cNvSpPr>
          <p:nvPr>
            <p:ph sz="half" idx="2"/>
          </p:nvPr>
        </p:nvSpPr>
        <p:spPr>
          <a:xfrm>
            <a:off x="0" y="1600200"/>
            <a:ext cx="4343400" cy="5257800"/>
          </a:xfrm>
        </p:spPr>
        <p:txBody>
          <a:bodyPr>
            <a:normAutofit fontScale="70000" lnSpcReduction="20000"/>
          </a:bodyPr>
          <a:lstStyle/>
          <a:p>
            <a:r>
              <a:rPr lang="en-US" dirty="0" smtClean="0"/>
              <a:t>Supply-Side aka </a:t>
            </a:r>
            <a:r>
              <a:rPr lang="en-US" dirty="0" err="1" smtClean="0"/>
              <a:t>Reganomics</a:t>
            </a:r>
            <a:r>
              <a:rPr lang="en-US" dirty="0" smtClean="0"/>
              <a:t> – Trickle down theory</a:t>
            </a:r>
          </a:p>
          <a:p>
            <a:r>
              <a:rPr lang="en-US" dirty="0" smtClean="0"/>
              <a:t>Federal Tax Reduction – 25% decrease in personal income tax over 3 years!!, cuts in corporate tax, capital gains tax, gift/inheritance tax (Economic Recovery Act of 1981)</a:t>
            </a:r>
          </a:p>
          <a:p>
            <a:r>
              <a:rPr lang="en-US" dirty="0" smtClean="0"/>
              <a:t>Spending Cuts in </a:t>
            </a:r>
            <a:r>
              <a:rPr lang="en-US" dirty="0" err="1" smtClean="0"/>
              <a:t>Gov</a:t>
            </a:r>
            <a:r>
              <a:rPr lang="en-US" dirty="0" smtClean="0"/>
              <a:t> – Cut $40 billion from domestic programs like food stamps, student loans, public transportation…but, federal spending doesn’t actually go down, just replaced by military spending</a:t>
            </a:r>
          </a:p>
          <a:p>
            <a:r>
              <a:rPr lang="en-US" dirty="0" smtClean="0"/>
              <a:t>Deregulation – eased restrictions on savings/loan institutions, relaxed mergers and takeovers by large corporations, relaxed environmental protection; relaxed regulation on auto emissions for US car manufacturers</a:t>
            </a:r>
          </a:p>
          <a:p>
            <a:r>
              <a:rPr lang="en-US" dirty="0" smtClean="0"/>
              <a:t>Labor Unions – Ironic as he was the president of SAG; fired striking air traffic controllers and private sector followed his lead</a:t>
            </a:r>
          </a:p>
          <a:p>
            <a:endParaRPr lang="en-US" dirty="0" smtClean="0"/>
          </a:p>
        </p:txBody>
      </p:sp>
      <p:sp>
        <p:nvSpPr>
          <p:cNvPr id="7" name="Text Placeholder 6"/>
          <p:cNvSpPr>
            <a:spLocks noGrp="1"/>
          </p:cNvSpPr>
          <p:nvPr>
            <p:ph type="body" sz="quarter" idx="3"/>
          </p:nvPr>
        </p:nvSpPr>
        <p:spPr/>
        <p:txBody>
          <a:bodyPr/>
          <a:lstStyle/>
          <a:p>
            <a:r>
              <a:rPr lang="en-US" dirty="0" smtClean="0"/>
              <a:t>Abroad (Cold War)</a:t>
            </a:r>
            <a:endParaRPr lang="en-US" dirty="0"/>
          </a:p>
        </p:txBody>
      </p:sp>
      <p:sp>
        <p:nvSpPr>
          <p:cNvPr id="8" name="Content Placeholder 7"/>
          <p:cNvSpPr>
            <a:spLocks noGrp="1"/>
          </p:cNvSpPr>
          <p:nvPr>
            <p:ph sz="quarter" idx="4"/>
          </p:nvPr>
        </p:nvSpPr>
        <p:spPr>
          <a:xfrm>
            <a:off x="4419600" y="2174874"/>
            <a:ext cx="4038600" cy="4683125"/>
          </a:xfrm>
        </p:spPr>
        <p:txBody>
          <a:bodyPr>
            <a:normAutofit fontScale="77500" lnSpcReduction="20000"/>
          </a:bodyPr>
          <a:lstStyle/>
          <a:p>
            <a:r>
              <a:rPr lang="en-US" dirty="0" smtClean="0"/>
              <a:t>Major military build up – developed tons of new weapons like a B1 bomber, MX </a:t>
            </a:r>
            <a:r>
              <a:rPr lang="en-US" dirty="0" smtClean="0"/>
              <a:t>missile </a:t>
            </a:r>
            <a:r>
              <a:rPr lang="en-US" dirty="0" smtClean="0"/>
              <a:t>and expended the navy under the Strategic Defense Initiative (SDI) – aka Star Wars</a:t>
            </a:r>
          </a:p>
          <a:p>
            <a:r>
              <a:rPr lang="en-US" dirty="0" smtClean="0"/>
              <a:t>Iran-Contra – US agreed to secretly sell antitank and anti aircraft </a:t>
            </a:r>
            <a:r>
              <a:rPr lang="en-US" dirty="0" smtClean="0"/>
              <a:t>missiles </a:t>
            </a:r>
            <a:r>
              <a:rPr lang="en-US" dirty="0" smtClean="0"/>
              <a:t>to Iran (who was fighting Iraq) in exchange for help with a hostage release…to make matters worse, Regan aids then used the money </a:t>
            </a:r>
            <a:r>
              <a:rPr lang="en-US" dirty="0" smtClean="0"/>
              <a:t>(illegally) </a:t>
            </a:r>
            <a:r>
              <a:rPr lang="en-US" dirty="0" smtClean="0"/>
              <a:t>to pay for military the US was having in Nicaragua.  Investigations found the Regan didn’t know too much about it – made him look stupid</a:t>
            </a:r>
          </a:p>
          <a:p>
            <a:r>
              <a:rPr lang="en-US" dirty="0" smtClean="0"/>
              <a:t>Tear Down this Wall…to be seen in later slides…</a:t>
            </a:r>
          </a:p>
          <a:p>
            <a:endParaRPr lang="en-US" dirty="0" smtClean="0"/>
          </a:p>
        </p:txBody>
      </p:sp>
      <p:pic>
        <p:nvPicPr>
          <p:cNvPr id="9" name="4hGLBA65tZg"/>
          <p:cNvPicPr>
            <a:picLocks noRot="1" noChangeAspect="1"/>
          </p:cNvPicPr>
          <p:nvPr>
            <a:videoFile r:link="rId1"/>
          </p:nvPr>
        </p:nvPicPr>
        <p:blipFill>
          <a:blip r:embed="rId3"/>
          <a:stretch>
            <a:fillRect/>
          </a:stretch>
        </p:blipFill>
        <p:spPr>
          <a:xfrm>
            <a:off x="4953000" y="129654"/>
            <a:ext cx="3019947" cy="1698720"/>
          </a:xfrm>
          <a:prstGeom prst="rect">
            <a:avLst/>
          </a:prstGeom>
        </p:spPr>
      </p:pic>
      <p:sp>
        <p:nvSpPr>
          <p:cNvPr id="10" name="TextBox 9"/>
          <p:cNvSpPr txBox="1"/>
          <p:nvPr/>
        </p:nvSpPr>
        <p:spPr>
          <a:xfrm>
            <a:off x="7972946" y="240350"/>
            <a:ext cx="1171053"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 “Star Wars” speech, 1983</a:t>
            </a:r>
            <a:endParaRPr lang="en-US" dirty="0"/>
          </a:p>
        </p:txBody>
      </p:sp>
    </p:spTree>
    <p:extLst>
      <p:ext uri="{BB962C8B-B14F-4D97-AF65-F5344CB8AC3E}">
        <p14:creationId xmlns:p14="http://schemas.microsoft.com/office/powerpoint/2010/main" val="32321264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620000" cy="1143000"/>
          </a:xfrm>
        </p:spPr>
        <p:txBody>
          <a:bodyPr/>
          <a:lstStyle/>
          <a:p>
            <a:r>
              <a:rPr lang="en-US" dirty="0" smtClean="0"/>
              <a:t>Measuring Regan’s success</a:t>
            </a:r>
            <a:endParaRPr lang="en-US" dirty="0"/>
          </a:p>
        </p:txBody>
      </p:sp>
      <p:sp>
        <p:nvSpPr>
          <p:cNvPr id="3" name="Text Placeholder 2"/>
          <p:cNvSpPr>
            <a:spLocks noGrp="1"/>
          </p:cNvSpPr>
          <p:nvPr>
            <p:ph type="body" idx="1"/>
          </p:nvPr>
        </p:nvSpPr>
        <p:spPr>
          <a:xfrm>
            <a:off x="13648" y="2362200"/>
            <a:ext cx="3657600" cy="639762"/>
          </a:xfrm>
        </p:spPr>
        <p:txBody>
          <a:bodyPr/>
          <a:lstStyle/>
          <a:p>
            <a:r>
              <a:rPr lang="en-US" dirty="0" smtClean="0"/>
              <a:t>Let’s see what the </a:t>
            </a:r>
            <a:r>
              <a:rPr lang="en-US" dirty="0" err="1" smtClean="0"/>
              <a:t>Amsco</a:t>
            </a:r>
            <a:r>
              <a:rPr lang="en-US" dirty="0" smtClean="0"/>
              <a:t> said…</a:t>
            </a:r>
            <a:endParaRPr lang="en-US" dirty="0"/>
          </a:p>
        </p:txBody>
      </p:sp>
      <p:sp>
        <p:nvSpPr>
          <p:cNvPr id="4" name="Content Placeholder 3"/>
          <p:cNvSpPr>
            <a:spLocks noGrp="1"/>
          </p:cNvSpPr>
          <p:nvPr>
            <p:ph sz="half" idx="2"/>
          </p:nvPr>
        </p:nvSpPr>
        <p:spPr>
          <a:xfrm>
            <a:off x="457200" y="2971799"/>
            <a:ext cx="7772400" cy="3657601"/>
          </a:xfrm>
        </p:spPr>
        <p:txBody>
          <a:bodyPr>
            <a:normAutofit fontScale="92500" lnSpcReduction="20000"/>
          </a:bodyPr>
          <a:lstStyle/>
          <a:p>
            <a:r>
              <a:rPr lang="en-US" dirty="0" smtClean="0"/>
              <a:t>President Regan’s two terms reduced restrictions on a free-market economy and put more money in the hands of investors and higher income Americans.  Regan’s policies also succeeded in containing the growth of the New Deal-Great Society welfare state.  Another legacy of the Regan years were the huge federal deficits of $200 and $300 billion a year, which changed the content of future political debates.  With yearly deficits running between these figures, it no longer seemed reasonable for either Democrats or Republicans to propose new social programs, such as universal health coverage.  Instead of asking what new government programs might be needed, </a:t>
            </a:r>
            <a:r>
              <a:rPr lang="en-US" dirty="0" err="1" smtClean="0"/>
              <a:t>Reganomics</a:t>
            </a:r>
            <a:r>
              <a:rPr lang="en-US" dirty="0" smtClean="0"/>
              <a:t> changed the debate to issues of which government programs to cut and by how much. </a:t>
            </a:r>
            <a:endParaRPr lang="en-US" dirty="0"/>
          </a:p>
        </p:txBody>
      </p:sp>
      <p:pic>
        <p:nvPicPr>
          <p:cNvPr id="2050" name="Picture 2" descr="http://www.notable-quotes.com/r/ronald_reagan_quo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914400"/>
            <a:ext cx="3352800" cy="20284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103660" y="1066800"/>
            <a:ext cx="1278340" cy="1754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So did he actually do this?</a:t>
            </a:r>
          </a:p>
          <a:p>
            <a:r>
              <a:rPr lang="en-US" dirty="0" smtClean="0"/>
              <a:t>How much remained uncut? </a:t>
            </a:r>
            <a:endParaRPr lang="en-US" dirty="0"/>
          </a:p>
        </p:txBody>
      </p:sp>
    </p:spTree>
    <p:extLst>
      <p:ext uri="{BB962C8B-B14F-4D97-AF65-F5344CB8AC3E}">
        <p14:creationId xmlns:p14="http://schemas.microsoft.com/office/powerpoint/2010/main" val="2666100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George HW Bush Policies</a:t>
            </a:r>
            <a:endParaRPr lang="en-US" dirty="0"/>
          </a:p>
        </p:txBody>
      </p:sp>
      <p:sp>
        <p:nvSpPr>
          <p:cNvPr id="5" name="Text Placeholder 4"/>
          <p:cNvSpPr>
            <a:spLocks noGrp="1"/>
          </p:cNvSpPr>
          <p:nvPr>
            <p:ph type="body" idx="1"/>
          </p:nvPr>
        </p:nvSpPr>
        <p:spPr>
          <a:xfrm>
            <a:off x="0" y="1143000"/>
            <a:ext cx="3657600" cy="639762"/>
          </a:xfrm>
        </p:spPr>
        <p:txBody>
          <a:bodyPr/>
          <a:lstStyle/>
          <a:p>
            <a:r>
              <a:rPr lang="en-US" dirty="0" smtClean="0"/>
              <a:t>At Home</a:t>
            </a:r>
            <a:endParaRPr lang="en-US" dirty="0"/>
          </a:p>
        </p:txBody>
      </p:sp>
      <p:sp>
        <p:nvSpPr>
          <p:cNvPr id="6" name="Content Placeholder 5"/>
          <p:cNvSpPr>
            <a:spLocks noGrp="1"/>
          </p:cNvSpPr>
          <p:nvPr>
            <p:ph sz="half" idx="2"/>
          </p:nvPr>
        </p:nvSpPr>
        <p:spPr>
          <a:xfrm>
            <a:off x="-2275" y="1752600"/>
            <a:ext cx="3412450" cy="4876800"/>
          </a:xfrm>
        </p:spPr>
        <p:txBody>
          <a:bodyPr>
            <a:normAutofit fontScale="85000" lnSpcReduction="10000"/>
          </a:bodyPr>
          <a:lstStyle/>
          <a:p>
            <a:r>
              <a:rPr lang="en-US" dirty="0" smtClean="0"/>
              <a:t>Clarence Thomas nomination – to replace retiring Thurgood Marshall.  Thomas had allegations of sexual harassment and was incredibly conservative in the way he ruled </a:t>
            </a:r>
          </a:p>
          <a:p>
            <a:r>
              <a:rPr lang="en-US" dirty="0" smtClean="0"/>
              <a:t>Some Savings and Loan institutions (who had relaxed regulations thanks to Regan) needed to get bailed out to about $250 billion </a:t>
            </a:r>
          </a:p>
          <a:p>
            <a:r>
              <a:rPr lang="en-US" dirty="0" smtClean="0"/>
              <a:t>Despite his campaign promise ‘no new taxes’ under HW Bush proposed billions in tax increases</a:t>
            </a:r>
          </a:p>
        </p:txBody>
      </p:sp>
      <p:sp>
        <p:nvSpPr>
          <p:cNvPr id="7" name="Text Placeholder 6"/>
          <p:cNvSpPr>
            <a:spLocks noGrp="1"/>
          </p:cNvSpPr>
          <p:nvPr>
            <p:ph type="body" sz="quarter" idx="3"/>
          </p:nvPr>
        </p:nvSpPr>
        <p:spPr>
          <a:xfrm>
            <a:off x="4800600" y="1585415"/>
            <a:ext cx="3657600" cy="639762"/>
          </a:xfrm>
        </p:spPr>
        <p:txBody>
          <a:bodyPr/>
          <a:lstStyle/>
          <a:p>
            <a:r>
              <a:rPr lang="en-US" dirty="0" smtClean="0"/>
              <a:t>Abroad</a:t>
            </a:r>
            <a:endParaRPr lang="en-US" dirty="0"/>
          </a:p>
        </p:txBody>
      </p:sp>
      <p:sp>
        <p:nvSpPr>
          <p:cNvPr id="8" name="Content Placeholder 7"/>
          <p:cNvSpPr>
            <a:spLocks noGrp="1"/>
          </p:cNvSpPr>
          <p:nvPr>
            <p:ph sz="quarter" idx="4"/>
          </p:nvPr>
        </p:nvSpPr>
        <p:spPr>
          <a:xfrm>
            <a:off x="4800600" y="2209800"/>
            <a:ext cx="3657600" cy="3951288"/>
          </a:xfrm>
        </p:spPr>
        <p:txBody>
          <a:bodyPr/>
          <a:lstStyle/>
          <a:p>
            <a:r>
              <a:rPr lang="en-US" dirty="0" smtClean="0"/>
              <a:t>Oversees  end of the Cold War…on later slides…</a:t>
            </a:r>
          </a:p>
          <a:p>
            <a:r>
              <a:rPr lang="en-US" dirty="0"/>
              <a:t> </a:t>
            </a:r>
            <a:r>
              <a:rPr lang="en-US" dirty="0" smtClean="0"/>
              <a:t>Persian Gulf War…on later slides</a:t>
            </a:r>
            <a:endParaRPr lang="en-US" dirty="0"/>
          </a:p>
        </p:txBody>
      </p:sp>
      <p:pic>
        <p:nvPicPr>
          <p:cNvPr id="3074" name="Picture 2" descr="http://i.timeinc.net/time/magazine/archive/covers/1991/1101911021_4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509" y="1585415"/>
            <a:ext cx="1371601" cy="180708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toledoblade.com/image/2012/06/28/800x_b1_cCM_z/Supreme-Court-justices.jpg"/>
          <p:cNvPicPr>
            <a:picLocks noChangeAspect="1" noChangeArrowheads="1"/>
          </p:cNvPicPr>
          <p:nvPr/>
        </p:nvPicPr>
        <p:blipFill rotWithShape="1">
          <a:blip r:embed="rId3">
            <a:extLst>
              <a:ext uri="{28A0092B-C50C-407E-A947-70E740481C1C}">
                <a14:useLocalDpi xmlns:a14="http://schemas.microsoft.com/office/drawing/2010/main" val="0"/>
              </a:ext>
            </a:extLst>
          </a:blip>
          <a:srcRect l="7253" t="15201" r="4627" b="39013"/>
          <a:stretch/>
        </p:blipFill>
        <p:spPr bwMode="auto">
          <a:xfrm>
            <a:off x="3410175" y="4402540"/>
            <a:ext cx="5733825"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8117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639762"/>
          </a:xfrm>
        </p:spPr>
        <p:txBody>
          <a:bodyPr/>
          <a:lstStyle/>
          <a:p>
            <a:r>
              <a:rPr lang="en-US" dirty="0" smtClean="0"/>
              <a:t>Clinton Policies</a:t>
            </a:r>
            <a:br>
              <a:rPr lang="en-US" dirty="0" smtClean="0"/>
            </a:br>
            <a:r>
              <a:rPr lang="en-US" sz="2000" dirty="0" smtClean="0"/>
              <a:t>Remember – the lone Democrat (besides Obama) of this period</a:t>
            </a:r>
            <a:endParaRPr lang="en-US" sz="2000" dirty="0"/>
          </a:p>
        </p:txBody>
      </p:sp>
      <p:sp>
        <p:nvSpPr>
          <p:cNvPr id="5" name="Text Placeholder 4"/>
          <p:cNvSpPr>
            <a:spLocks noGrp="1"/>
          </p:cNvSpPr>
          <p:nvPr>
            <p:ph type="body" idx="1"/>
          </p:nvPr>
        </p:nvSpPr>
        <p:spPr>
          <a:xfrm>
            <a:off x="38668" y="990600"/>
            <a:ext cx="3657600" cy="639762"/>
          </a:xfrm>
        </p:spPr>
        <p:txBody>
          <a:bodyPr/>
          <a:lstStyle/>
          <a:p>
            <a:r>
              <a:rPr lang="en-US" dirty="0" smtClean="0"/>
              <a:t>At Home</a:t>
            </a:r>
            <a:endParaRPr lang="en-US" dirty="0"/>
          </a:p>
        </p:txBody>
      </p:sp>
      <p:sp>
        <p:nvSpPr>
          <p:cNvPr id="6" name="Content Placeholder 5"/>
          <p:cNvSpPr>
            <a:spLocks noGrp="1"/>
          </p:cNvSpPr>
          <p:nvPr>
            <p:ph sz="half" idx="2"/>
          </p:nvPr>
        </p:nvSpPr>
        <p:spPr>
          <a:xfrm>
            <a:off x="-1" y="1600199"/>
            <a:ext cx="4602707" cy="4611469"/>
          </a:xfrm>
        </p:spPr>
        <p:txBody>
          <a:bodyPr>
            <a:normAutofit fontScale="92500" lnSpcReduction="20000"/>
          </a:bodyPr>
          <a:lstStyle/>
          <a:p>
            <a:r>
              <a:rPr lang="en-US" dirty="0" smtClean="0"/>
              <a:t>During WJC’s first term, he had a Democratic congress as well and passed some pretty liberal legislation for the era, such as the FMLA; the Bandy handgun bill that forced a 5 day wait period to purchase a gun; limited riffle sales angering the NRA</a:t>
            </a:r>
          </a:p>
          <a:p>
            <a:r>
              <a:rPr lang="en-US" dirty="0" smtClean="0"/>
              <a:t>During his second term, Republicans take control of Congress (Newt=Speaker) which led to 2 government shutdowns</a:t>
            </a:r>
          </a:p>
          <a:p>
            <a:r>
              <a:rPr lang="en-US" dirty="0" smtClean="0"/>
              <a:t>Only president to have a balanced budget</a:t>
            </a:r>
          </a:p>
          <a:p>
            <a:r>
              <a:rPr lang="en-US" dirty="0" smtClean="0"/>
              <a:t>Don’t Ask Don’t Tell – Gay ‘privacy’ in the military</a:t>
            </a:r>
            <a:endParaRPr lang="en-US" dirty="0"/>
          </a:p>
        </p:txBody>
      </p:sp>
      <p:sp>
        <p:nvSpPr>
          <p:cNvPr id="7" name="Text Placeholder 6"/>
          <p:cNvSpPr>
            <a:spLocks noGrp="1"/>
          </p:cNvSpPr>
          <p:nvPr>
            <p:ph type="body" sz="quarter" idx="3"/>
          </p:nvPr>
        </p:nvSpPr>
        <p:spPr>
          <a:xfrm>
            <a:off x="4602707" y="1066800"/>
            <a:ext cx="3657600" cy="639762"/>
          </a:xfrm>
        </p:spPr>
        <p:txBody>
          <a:bodyPr/>
          <a:lstStyle/>
          <a:p>
            <a:r>
              <a:rPr lang="en-US" dirty="0" smtClean="0"/>
              <a:t>Abroad</a:t>
            </a:r>
            <a:endParaRPr lang="en-US" dirty="0"/>
          </a:p>
        </p:txBody>
      </p:sp>
      <p:sp>
        <p:nvSpPr>
          <p:cNvPr id="8" name="Content Placeholder 7"/>
          <p:cNvSpPr>
            <a:spLocks noGrp="1"/>
          </p:cNvSpPr>
          <p:nvPr>
            <p:ph sz="quarter" idx="4"/>
          </p:nvPr>
        </p:nvSpPr>
        <p:spPr>
          <a:xfrm>
            <a:off x="4593608" y="1676400"/>
            <a:ext cx="4169392" cy="3951288"/>
          </a:xfrm>
        </p:spPr>
        <p:txBody>
          <a:bodyPr/>
          <a:lstStyle/>
          <a:p>
            <a:r>
              <a:rPr lang="en-US" dirty="0" smtClean="0"/>
              <a:t>North American Free Trade Agreement – </a:t>
            </a:r>
            <a:r>
              <a:rPr lang="en-US" sz="1800" dirty="0" smtClean="0"/>
              <a:t>this also fits under other parts of framework – </a:t>
            </a:r>
          </a:p>
          <a:p>
            <a:r>
              <a:rPr lang="en-US" dirty="0" smtClean="0"/>
              <a:t>NAFTA allows for free trade (no tariffs) between US, Canada, and Mexico</a:t>
            </a:r>
            <a:endParaRPr lang="en-US" dirty="0"/>
          </a:p>
        </p:txBody>
      </p:sp>
      <p:sp>
        <p:nvSpPr>
          <p:cNvPr id="9" name="Rectangle 8"/>
          <p:cNvSpPr/>
          <p:nvPr/>
        </p:nvSpPr>
        <p:spPr>
          <a:xfrm>
            <a:off x="30707" y="6211669"/>
            <a:ext cx="4572000" cy="738664"/>
          </a:xfrm>
          <a:prstGeom prst="rect">
            <a:avLst/>
          </a:prstGeom>
        </p:spPr>
        <p:txBody>
          <a:bodyPr>
            <a:spAutoFit/>
          </a:bodyPr>
          <a:lstStyle/>
          <a:p>
            <a:r>
              <a:rPr lang="en-US" sz="1400" dirty="0" smtClean="0"/>
              <a:t>Balanced budget commentary: http</a:t>
            </a:r>
            <a:r>
              <a:rPr lang="en-US" sz="1400" dirty="0"/>
              <a:t>://www.cato.org/publications/commentary/no-bill-clinton-didnt-balance-budget</a:t>
            </a:r>
          </a:p>
        </p:txBody>
      </p:sp>
      <p:pic>
        <p:nvPicPr>
          <p:cNvPr id="4098" name="Picture 2" descr="http://3.bp.blogspot.com/-ieLPsv86esE/Tjo1tFof4VI/AAAAAAAAAMI/szimqpOe17M/s1600/debt+graph.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511135"/>
            <a:ext cx="3276600" cy="2346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323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465" y="228600"/>
            <a:ext cx="7620000" cy="1143000"/>
          </a:xfrm>
        </p:spPr>
        <p:txBody>
          <a:bodyPr/>
          <a:lstStyle/>
          <a:p>
            <a:r>
              <a:rPr lang="en-US" dirty="0" smtClean="0"/>
              <a:t>A Conservative Revolution?</a:t>
            </a:r>
            <a:br>
              <a:rPr lang="en-US" dirty="0" smtClean="0"/>
            </a:br>
            <a:r>
              <a:rPr lang="en-US" dirty="0" smtClean="0"/>
              <a:t>Period 9 Timeline</a:t>
            </a:r>
            <a:endParaRPr lang="en-US" dirty="0"/>
          </a:p>
        </p:txBody>
      </p:sp>
      <p:sp>
        <p:nvSpPr>
          <p:cNvPr id="3" name="Content Placeholder 2"/>
          <p:cNvSpPr>
            <a:spLocks noGrp="1"/>
          </p:cNvSpPr>
          <p:nvPr>
            <p:ph idx="1"/>
          </p:nvPr>
        </p:nvSpPr>
        <p:spPr>
          <a:xfrm>
            <a:off x="381000" y="5732858"/>
            <a:ext cx="8001000" cy="1125142"/>
          </a:xfrm>
        </p:spPr>
        <p:txBody>
          <a:bodyPr>
            <a:normAutofit/>
          </a:bodyPr>
          <a:lstStyle/>
          <a:p>
            <a:r>
              <a:rPr lang="en-US" dirty="0" smtClean="0"/>
              <a:t>Why would America after supporting predominately Democrats (FDR, JFK, LBJ, Carter) shift to supporting Republicans/conservative Democrats?</a:t>
            </a:r>
            <a:endParaRPr lang="en-US" dirty="0"/>
          </a:p>
        </p:txBody>
      </p:sp>
      <p:sp>
        <p:nvSpPr>
          <p:cNvPr id="4" name="TextBox 3"/>
          <p:cNvSpPr txBox="1"/>
          <p:nvPr/>
        </p:nvSpPr>
        <p:spPr>
          <a:xfrm>
            <a:off x="286059" y="1599744"/>
            <a:ext cx="1219200"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dirty="0" smtClean="0"/>
              <a:t>Republican</a:t>
            </a:r>
          </a:p>
          <a:p>
            <a:r>
              <a:rPr lang="en-US" dirty="0" smtClean="0"/>
              <a:t>1980-1988</a:t>
            </a:r>
            <a:endParaRPr lang="en-US" dirty="0"/>
          </a:p>
        </p:txBody>
      </p:sp>
      <p:sp>
        <p:nvSpPr>
          <p:cNvPr id="5" name="TextBox 4"/>
          <p:cNvSpPr txBox="1"/>
          <p:nvPr/>
        </p:nvSpPr>
        <p:spPr>
          <a:xfrm>
            <a:off x="1795562" y="1613329"/>
            <a:ext cx="1219200"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dirty="0" smtClean="0"/>
              <a:t>Republican</a:t>
            </a:r>
          </a:p>
          <a:p>
            <a:r>
              <a:rPr lang="en-US" dirty="0" smtClean="0"/>
              <a:t>1988-1992</a:t>
            </a:r>
            <a:endParaRPr lang="en-US" dirty="0"/>
          </a:p>
        </p:txBody>
      </p:sp>
      <p:sp>
        <p:nvSpPr>
          <p:cNvPr id="6" name="TextBox 5"/>
          <p:cNvSpPr txBox="1"/>
          <p:nvPr/>
        </p:nvSpPr>
        <p:spPr>
          <a:xfrm>
            <a:off x="5213069" y="1633655"/>
            <a:ext cx="1219200"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dirty="0" smtClean="0"/>
              <a:t>Republican</a:t>
            </a:r>
          </a:p>
          <a:p>
            <a:r>
              <a:rPr lang="en-US" dirty="0" smtClean="0"/>
              <a:t>2000-2008</a:t>
            </a:r>
            <a:endParaRPr lang="en-US" dirty="0"/>
          </a:p>
        </p:txBody>
      </p:sp>
      <p:sp>
        <p:nvSpPr>
          <p:cNvPr id="7" name="TextBox 6"/>
          <p:cNvSpPr txBox="1"/>
          <p:nvPr/>
        </p:nvSpPr>
        <p:spPr>
          <a:xfrm>
            <a:off x="3020707" y="3200400"/>
            <a:ext cx="2157726" cy="21236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dirty="0" smtClean="0"/>
              <a:t>Democrat</a:t>
            </a:r>
          </a:p>
          <a:p>
            <a:pPr algn="ctr"/>
            <a:r>
              <a:rPr lang="en-US" dirty="0" smtClean="0"/>
              <a:t>1992-2000</a:t>
            </a:r>
          </a:p>
          <a:p>
            <a:pPr algn="ctr"/>
            <a:r>
              <a:rPr lang="en-US" sz="1600" dirty="0" smtClean="0"/>
              <a:t>(although passes Don’t Ask Don’t Tell and Has a balanced budget, passes welfare reform and repeals Glass-</a:t>
            </a:r>
            <a:r>
              <a:rPr lang="en-US" sz="1600" dirty="0" err="1" smtClean="0"/>
              <a:t>Steagall</a:t>
            </a:r>
            <a:r>
              <a:rPr lang="en-US" sz="1600" dirty="0" smtClean="0"/>
              <a:t> Act) </a:t>
            </a:r>
            <a:endParaRPr lang="en-US" sz="1600" dirty="0"/>
          </a:p>
        </p:txBody>
      </p:sp>
      <p:pic>
        <p:nvPicPr>
          <p:cNvPr id="1026" name="Picture 2" descr="Ronald Reag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2" y="2261754"/>
            <a:ext cx="1661320" cy="9386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orge H.W Bus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1294" y="2246075"/>
            <a:ext cx="1635306" cy="9239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ll Clint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4503" y="2246075"/>
            <a:ext cx="1650134" cy="9323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eorge W. Bus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4637" y="2246076"/>
            <a:ext cx="1633210" cy="92276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172200" y="3231177"/>
            <a:ext cx="2167193" cy="206210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smtClean="0"/>
              <a:t>Democrat</a:t>
            </a:r>
          </a:p>
          <a:p>
            <a:pPr algn="ctr"/>
            <a:r>
              <a:rPr lang="en-US" sz="1600" dirty="0" smtClean="0"/>
              <a:t>2008-2016</a:t>
            </a:r>
          </a:p>
          <a:p>
            <a:r>
              <a:rPr lang="en-US" sz="1600" dirty="0" smtClean="0"/>
              <a:t>Still unclear if Obama election of 2008 marks a shift away from conservative politics…</a:t>
            </a:r>
          </a:p>
          <a:p>
            <a:r>
              <a:rPr lang="en-US" sz="1600" dirty="0" smtClean="0"/>
              <a:t>Ted Cruz is very different from Hillary…</a:t>
            </a:r>
            <a:endParaRPr lang="en-US" sz="1600" dirty="0"/>
          </a:p>
        </p:txBody>
      </p:sp>
      <p:pic>
        <p:nvPicPr>
          <p:cNvPr id="2050" name="Picture 2" descr="Image result for president obam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5123" y="2248095"/>
            <a:ext cx="1646559" cy="93030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638800" y="5181600"/>
            <a:ext cx="27432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THIS IS WHAT I SAID IN 2016</a:t>
            </a:r>
            <a:endParaRPr lang="en-US" dirty="0"/>
          </a:p>
        </p:txBody>
      </p:sp>
      <p:pic>
        <p:nvPicPr>
          <p:cNvPr id="2052" name="Picture 4" descr="Image result for president trump"/>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4139"/>
          <a:stretch/>
        </p:blipFill>
        <p:spPr bwMode="auto">
          <a:xfrm>
            <a:off x="8077200" y="2259660"/>
            <a:ext cx="1223566" cy="90712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951622" y="1577439"/>
            <a:ext cx="1344296" cy="6155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dirty="0" smtClean="0"/>
              <a:t>Republican</a:t>
            </a:r>
          </a:p>
          <a:p>
            <a:r>
              <a:rPr lang="en-US" sz="1600" dirty="0" smtClean="0"/>
              <a:t>2016-Present</a:t>
            </a:r>
            <a:endParaRPr lang="en-US" sz="1600" dirty="0"/>
          </a:p>
        </p:txBody>
      </p:sp>
    </p:spTree>
    <p:extLst>
      <p:ext uri="{BB962C8B-B14F-4D97-AF65-F5344CB8AC3E}">
        <p14:creationId xmlns:p14="http://schemas.microsoft.com/office/powerpoint/2010/main" val="410642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GW Bush</a:t>
            </a:r>
            <a:endParaRPr lang="en-US" dirty="0"/>
          </a:p>
        </p:txBody>
      </p:sp>
      <p:sp>
        <p:nvSpPr>
          <p:cNvPr id="3" name="Text Placeholder 2"/>
          <p:cNvSpPr>
            <a:spLocks noGrp="1"/>
          </p:cNvSpPr>
          <p:nvPr>
            <p:ph type="body" idx="1"/>
          </p:nvPr>
        </p:nvSpPr>
        <p:spPr/>
        <p:txBody>
          <a:bodyPr/>
          <a:lstStyle/>
          <a:p>
            <a:r>
              <a:rPr lang="en-US" dirty="0" smtClean="0"/>
              <a:t>At Home</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Due to budget surplus, Congress cuts taxes $1.35 trillion</a:t>
            </a:r>
          </a:p>
          <a:p>
            <a:r>
              <a:rPr lang="en-US" dirty="0" smtClean="0"/>
              <a:t>No Child Left Behind – education reform</a:t>
            </a:r>
          </a:p>
          <a:p>
            <a:r>
              <a:rPr lang="en-US" dirty="0" smtClean="0"/>
              <a:t>Some major scandals involving business and corruption (Enron) </a:t>
            </a:r>
          </a:p>
          <a:p>
            <a:r>
              <a:rPr lang="en-US" dirty="0" smtClean="0"/>
              <a:t>Sees the start of the Great Recession during last year or so in office</a:t>
            </a:r>
            <a:endParaRPr lang="en-US" dirty="0"/>
          </a:p>
        </p:txBody>
      </p:sp>
      <p:sp>
        <p:nvSpPr>
          <p:cNvPr id="5" name="Text Placeholder 4"/>
          <p:cNvSpPr>
            <a:spLocks noGrp="1"/>
          </p:cNvSpPr>
          <p:nvPr>
            <p:ph type="body" sz="quarter" idx="3"/>
          </p:nvPr>
        </p:nvSpPr>
        <p:spPr/>
        <p:txBody>
          <a:bodyPr/>
          <a:lstStyle/>
          <a:p>
            <a:r>
              <a:rPr lang="en-US" dirty="0" smtClean="0"/>
              <a:t>Abroad</a:t>
            </a:r>
            <a:endParaRPr lang="en-US" dirty="0"/>
          </a:p>
        </p:txBody>
      </p:sp>
      <p:sp>
        <p:nvSpPr>
          <p:cNvPr id="6" name="Content Placeholder 5"/>
          <p:cNvSpPr>
            <a:spLocks noGrp="1"/>
          </p:cNvSpPr>
          <p:nvPr>
            <p:ph sz="quarter" idx="4"/>
          </p:nvPr>
        </p:nvSpPr>
        <p:spPr/>
        <p:txBody>
          <a:bodyPr/>
          <a:lstStyle/>
          <a:p>
            <a:r>
              <a:rPr lang="en-US" dirty="0" smtClean="0"/>
              <a:t>War on Terror…more on later slides</a:t>
            </a:r>
            <a:endParaRPr lang="en-US" dirty="0"/>
          </a:p>
        </p:txBody>
      </p:sp>
      <p:pic>
        <p:nvPicPr>
          <p:cNvPr id="5126" name="Picture 6" descr="http://www.academia.org/wp-content/uploads/2015/02/gw-bu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27660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2142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cold war comes to a close</a:t>
            </a:r>
            <a:endParaRPr lang="en-US" dirty="0"/>
          </a:p>
        </p:txBody>
      </p:sp>
      <p:sp>
        <p:nvSpPr>
          <p:cNvPr id="3" name="Text Placeholder 2"/>
          <p:cNvSpPr>
            <a:spLocks noGrp="1"/>
          </p:cNvSpPr>
          <p:nvPr>
            <p:ph type="body" idx="1"/>
          </p:nvPr>
        </p:nvSpPr>
        <p:spPr/>
        <p:txBody>
          <a:bodyPr/>
          <a:lstStyle/>
          <a:p>
            <a:endParaRPr lang="en-US"/>
          </a:p>
        </p:txBody>
      </p:sp>
      <p:pic>
        <p:nvPicPr>
          <p:cNvPr id="9218" name="Picture 2" descr="https://philebersole.files.wordpress.com/2011/02/reagan_gorbachev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5021"/>
            <a:ext cx="4572000" cy="547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2298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7620000" cy="1143000"/>
          </a:xfrm>
        </p:spPr>
        <p:txBody>
          <a:bodyPr/>
          <a:lstStyle/>
          <a:p>
            <a:r>
              <a:rPr lang="en-US" dirty="0" smtClean="0"/>
              <a:t>Regan’s Cold War</a:t>
            </a:r>
            <a:endParaRPr lang="en-US" dirty="0"/>
          </a:p>
        </p:txBody>
      </p:sp>
      <p:sp>
        <p:nvSpPr>
          <p:cNvPr id="6" name="Content Placeholder 5"/>
          <p:cNvSpPr>
            <a:spLocks noGrp="1"/>
          </p:cNvSpPr>
          <p:nvPr>
            <p:ph idx="1"/>
          </p:nvPr>
        </p:nvSpPr>
        <p:spPr>
          <a:xfrm>
            <a:off x="40238" y="838200"/>
            <a:ext cx="5801762" cy="6019800"/>
          </a:xfrm>
        </p:spPr>
        <p:txBody>
          <a:bodyPr>
            <a:normAutofit fontScale="92500"/>
          </a:bodyPr>
          <a:lstStyle/>
          <a:p>
            <a:r>
              <a:rPr lang="en-US" dirty="0" smtClean="0"/>
              <a:t>We already spoke about how Regan was anything but detente at the onset…see Star Wars</a:t>
            </a:r>
          </a:p>
          <a:p>
            <a:r>
              <a:rPr lang="en-US" dirty="0" smtClean="0"/>
              <a:t>Change: USSR election of Mikhail Gorbachev</a:t>
            </a:r>
          </a:p>
          <a:p>
            <a:pPr lvl="1"/>
            <a:r>
              <a:rPr lang="en-US" dirty="0" smtClean="0"/>
              <a:t>1) glasnost – openness to end political oppression, move toward grater political freedom </a:t>
            </a:r>
          </a:p>
          <a:p>
            <a:pPr lvl="1"/>
            <a:r>
              <a:rPr lang="en-US" dirty="0" smtClean="0"/>
              <a:t>2) perestroika- to save the economy of the USSR, introducing some free-market industries  </a:t>
            </a:r>
          </a:p>
          <a:p>
            <a:pPr lvl="1"/>
            <a:r>
              <a:rPr lang="en-US" dirty="0" smtClean="0"/>
              <a:t>end (crazy expensive) arms race with US</a:t>
            </a:r>
          </a:p>
          <a:p>
            <a:r>
              <a:rPr lang="en-US" dirty="0" smtClean="0"/>
              <a:t>Regan will travel to Berlin and challenge Gorbachev to follow through…super dramatic, very showy speech (again, he was a successful actor who knew how to entertain an audience)</a:t>
            </a:r>
          </a:p>
          <a:p>
            <a:r>
              <a:rPr lang="en-US" dirty="0" smtClean="0"/>
              <a:t>FYI: Berlin wall actually torn down by protestors in Berlin</a:t>
            </a:r>
          </a:p>
          <a:p>
            <a:r>
              <a:rPr lang="en-US" dirty="0" smtClean="0"/>
              <a:t>Gorbachev and Regan sign INF agreement to reduce intermediate range missiles </a:t>
            </a:r>
          </a:p>
          <a:p>
            <a:r>
              <a:rPr lang="en-US" dirty="0" smtClean="0"/>
              <a:t>Gorbachev removes troops from Afghanistan (one of the  major issues the US had)</a:t>
            </a:r>
          </a:p>
          <a:p>
            <a:endParaRPr lang="en-US" dirty="0"/>
          </a:p>
        </p:txBody>
      </p:sp>
      <p:pic>
        <p:nvPicPr>
          <p:cNvPr id="6148" name="Picture 4" descr="http://www.familysecuritymatters.org/imgLib/20140612_teardownthiswall_reagan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2000" y="3609496"/>
            <a:ext cx="208280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msnbcmedia.msn.com/i/MSNBC/Components/Slideshows/_production/ss-130404-gorbachev/ss-130404-gorbachev-tea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8200" y="1212039"/>
            <a:ext cx="3149600" cy="2362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235700" y="12847"/>
            <a:ext cx="2514600"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t>The guy who really was able to bring a close to the Cold War was not an American…</a:t>
            </a:r>
            <a:endParaRPr lang="en-US" dirty="0"/>
          </a:p>
        </p:txBody>
      </p:sp>
      <p:pic>
        <p:nvPicPr>
          <p:cNvPr id="6152" name="Picture 8" descr="http://www.usernetsite.com/society/mikhail-sergeevich-gorbachev-biography/mikhail-gorbachev-and-ronald-reagan.jpg"/>
          <p:cNvPicPr>
            <a:picLocks noChangeAspect="1" noChangeArrowheads="1"/>
          </p:cNvPicPr>
          <p:nvPr/>
        </p:nvPicPr>
        <p:blipFill rotWithShape="1">
          <a:blip r:embed="rId4">
            <a:extLst>
              <a:ext uri="{28A0092B-C50C-407E-A947-70E740481C1C}">
                <a14:useLocalDpi xmlns:a14="http://schemas.microsoft.com/office/drawing/2010/main" val="0"/>
              </a:ext>
            </a:extLst>
          </a:blip>
          <a:srcRect b="23951"/>
          <a:stretch/>
        </p:blipFill>
        <p:spPr bwMode="auto">
          <a:xfrm>
            <a:off x="7059092" y="5023566"/>
            <a:ext cx="1731416" cy="183443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715000" y="5562600"/>
            <a:ext cx="1344092" cy="132343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1600" dirty="0" smtClean="0"/>
              <a:t>The two become quite friendly and have multiple visits</a:t>
            </a:r>
            <a:endParaRPr lang="en-US" sz="1600" dirty="0"/>
          </a:p>
        </p:txBody>
      </p:sp>
    </p:spTree>
    <p:extLst>
      <p:ext uri="{BB962C8B-B14F-4D97-AF65-F5344CB8AC3E}">
        <p14:creationId xmlns:p14="http://schemas.microsoft.com/office/powerpoint/2010/main" val="34669715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868362"/>
          </a:xfrm>
        </p:spPr>
        <p:txBody>
          <a:bodyPr/>
          <a:lstStyle/>
          <a:p>
            <a:r>
              <a:rPr lang="en-US" dirty="0" smtClean="0"/>
              <a:t>HW Bush’s Cold War</a:t>
            </a:r>
            <a:endParaRPr lang="en-US" dirty="0"/>
          </a:p>
        </p:txBody>
      </p:sp>
      <p:sp>
        <p:nvSpPr>
          <p:cNvPr id="3" name="Content Placeholder 2"/>
          <p:cNvSpPr>
            <a:spLocks noGrp="1"/>
          </p:cNvSpPr>
          <p:nvPr>
            <p:ph idx="1"/>
          </p:nvPr>
        </p:nvSpPr>
        <p:spPr>
          <a:xfrm>
            <a:off x="47767" y="1371600"/>
            <a:ext cx="5514833" cy="5486399"/>
          </a:xfrm>
        </p:spPr>
        <p:txBody>
          <a:bodyPr/>
          <a:lstStyle/>
          <a:p>
            <a:r>
              <a:rPr lang="en-US" dirty="0" smtClean="0"/>
              <a:t>Soviet Union breaks up – see Tiananmen Square protests in China</a:t>
            </a:r>
          </a:p>
          <a:p>
            <a:r>
              <a:rPr lang="en-US" dirty="0" smtClean="0"/>
              <a:t>1990 – some countries declare independence from USSR</a:t>
            </a:r>
          </a:p>
          <a:p>
            <a:r>
              <a:rPr lang="en-US" dirty="0" smtClean="0"/>
              <a:t>1991 almost all of the republic dissolved</a:t>
            </a:r>
          </a:p>
          <a:p>
            <a:r>
              <a:rPr lang="en-US" dirty="0" smtClean="0"/>
              <a:t>START 1 (1991) and START 2 (1992) – arms reduction treaties; agreement to dismantle nuclear weapons (by START 2 each country had just 3,000 weapons each) and also promised US help to a struggling Russian economy</a:t>
            </a:r>
            <a:endParaRPr lang="en-US" dirty="0"/>
          </a:p>
        </p:txBody>
      </p:sp>
      <p:pic>
        <p:nvPicPr>
          <p:cNvPr id="7170" name="Picture 2" descr="http://glencoe.mheducation.com/sites/dl/free/0012122005/664115/image4.jpg"/>
          <p:cNvPicPr>
            <a:picLocks noChangeAspect="1" noChangeArrowheads="1"/>
          </p:cNvPicPr>
          <p:nvPr/>
        </p:nvPicPr>
        <p:blipFill rotWithShape="1">
          <a:blip r:embed="rId2">
            <a:extLst>
              <a:ext uri="{28A0092B-C50C-407E-A947-70E740481C1C}">
                <a14:useLocalDpi xmlns:a14="http://schemas.microsoft.com/office/drawing/2010/main" val="0"/>
              </a:ext>
            </a:extLst>
          </a:blip>
          <a:srcRect l="3449" t="8940" r="2513" b="22626"/>
          <a:stretch/>
        </p:blipFill>
        <p:spPr bwMode="auto">
          <a:xfrm>
            <a:off x="5728779" y="2362200"/>
            <a:ext cx="3415221" cy="18265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tatic01.nyt.com/images/2009/05/22/timestopics/tienanmentank-3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842" y="285750"/>
            <a:ext cx="3247862" cy="192405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i26.tinypic.com/wuied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9971" y="4475958"/>
            <a:ext cx="3592836" cy="23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1073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Persian Gulf War</a:t>
            </a:r>
            <a:endParaRPr lang="en-US" dirty="0"/>
          </a:p>
        </p:txBody>
      </p:sp>
      <p:sp>
        <p:nvSpPr>
          <p:cNvPr id="5" name="Content Placeholder 4"/>
          <p:cNvSpPr>
            <a:spLocks noGrp="1"/>
          </p:cNvSpPr>
          <p:nvPr>
            <p:ph idx="1"/>
          </p:nvPr>
        </p:nvSpPr>
        <p:spPr>
          <a:xfrm>
            <a:off x="0" y="1524000"/>
            <a:ext cx="5867400" cy="5334000"/>
          </a:xfrm>
        </p:spPr>
        <p:txBody>
          <a:bodyPr>
            <a:normAutofit fontScale="92500" lnSpcReduction="10000"/>
          </a:bodyPr>
          <a:lstStyle/>
          <a:p>
            <a:r>
              <a:rPr lang="en-US" dirty="0" smtClean="0"/>
              <a:t>Bush calls for a ‘new world order’ post Cold War</a:t>
            </a:r>
          </a:p>
          <a:p>
            <a:r>
              <a:rPr lang="en-US" dirty="0" smtClean="0"/>
              <a:t>1990 – Iraq’s dictator Saddam Hussein invaded Kuwait (threatening oil exported to US)</a:t>
            </a:r>
          </a:p>
          <a:p>
            <a:r>
              <a:rPr lang="en-US" dirty="0" smtClean="0"/>
              <a:t>HW Bush builds a coalition of UN member countries to pressure Hussein to leave Kuwait</a:t>
            </a:r>
          </a:p>
          <a:p>
            <a:r>
              <a:rPr lang="en-US" dirty="0" smtClean="0"/>
              <a:t>Bush gets congress to approve troops to Persian Gulf</a:t>
            </a:r>
          </a:p>
          <a:p>
            <a:r>
              <a:rPr lang="en-US" dirty="0" smtClean="0"/>
              <a:t>1991 – Operation Desert Storm; 500,000 American troops joined by those of 28 other nations</a:t>
            </a:r>
          </a:p>
          <a:p>
            <a:r>
              <a:rPr lang="en-US" dirty="0" smtClean="0"/>
              <a:t>5 weeks of bombing, 100 hours of fighting on the ground and Iraq surrendered </a:t>
            </a:r>
          </a:p>
          <a:p>
            <a:r>
              <a:rPr lang="en-US" dirty="0" smtClean="0"/>
              <a:t>US did not remove Saddam Hussein from power</a:t>
            </a:r>
          </a:p>
          <a:p>
            <a:r>
              <a:rPr lang="en-US" dirty="0" smtClean="0"/>
              <a:t>Bush’s approval rating up to 90%</a:t>
            </a:r>
          </a:p>
          <a:p>
            <a:r>
              <a:rPr lang="en-US" dirty="0" smtClean="0"/>
              <a:t>Many ramifications for future …Was Desert Storm the birth of extremism?  Osama bin Laden opposed US led invasion for many reasons…</a:t>
            </a:r>
            <a:endParaRPr lang="en-US" dirty="0"/>
          </a:p>
        </p:txBody>
      </p:sp>
      <p:pic>
        <p:nvPicPr>
          <p:cNvPr id="10242" name="Picture 2" descr="http://www.545thmpassn.com/Header_DesertSto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143000"/>
            <a:ext cx="3581400" cy="2517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1396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6096000"/>
            <a:ext cx="7659687" cy="558800"/>
          </a:xfrm>
        </p:spPr>
        <p:txBody>
          <a:bodyPr/>
          <a:lstStyle/>
          <a:p>
            <a:r>
              <a:rPr lang="en-US" dirty="0" smtClean="0"/>
              <a:t>End of the Cold war</a:t>
            </a:r>
            <a:endParaRPr lang="en-US" dirty="0"/>
          </a:p>
        </p:txBody>
      </p:sp>
      <p:sp>
        <p:nvSpPr>
          <p:cNvPr id="3" name="Text Placeholder 2"/>
          <p:cNvSpPr>
            <a:spLocks noGrp="1"/>
          </p:cNvSpPr>
          <p:nvPr>
            <p:ph type="body" idx="1"/>
          </p:nvPr>
        </p:nvSpPr>
        <p:spPr/>
        <p:txBody>
          <a:bodyPr/>
          <a:lstStyle/>
          <a:p>
            <a:endParaRPr lang="en-US"/>
          </a:p>
        </p:txBody>
      </p:sp>
      <p:pic>
        <p:nvPicPr>
          <p:cNvPr id="5" name="2h4DkpFP_aw?list=PL8dPuuaLjXtMwmepBjTSG593eG7ObzO7s"/>
          <p:cNvPicPr>
            <a:picLocks noRot="1" noChangeAspect="1"/>
          </p:cNvPicPr>
          <p:nvPr>
            <a:videoFile r:link="rId1"/>
          </p:nvPr>
        </p:nvPicPr>
        <p:blipFill>
          <a:blip r:embed="rId3"/>
          <a:stretch>
            <a:fillRect/>
          </a:stretch>
        </p:blipFill>
        <p:spPr>
          <a:xfrm>
            <a:off x="-29570" y="533400"/>
            <a:ext cx="9211733" cy="5181600"/>
          </a:xfrm>
          <a:prstGeom prst="rect">
            <a:avLst/>
          </a:prstGeom>
        </p:spPr>
      </p:pic>
    </p:spTree>
    <p:extLst>
      <p:ext uri="{BB962C8B-B14F-4D97-AF65-F5344CB8AC3E}">
        <p14:creationId xmlns:p14="http://schemas.microsoft.com/office/powerpoint/2010/main" val="20235452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a:t>Key Concept </a:t>
            </a:r>
            <a:r>
              <a:rPr lang="en-US" dirty="0" smtClean="0"/>
              <a:t>9.2: </a:t>
            </a:r>
            <a:r>
              <a:rPr lang="en-US" dirty="0"/>
              <a:t>Moving into the 21st century, the nation experienced significant technological, economic, and demographic changes.</a:t>
            </a:r>
          </a:p>
        </p:txBody>
      </p:sp>
      <p:sp>
        <p:nvSpPr>
          <p:cNvPr id="4" name="Content Placeholder 3"/>
          <p:cNvSpPr>
            <a:spLocks noGrp="1"/>
          </p:cNvSpPr>
          <p:nvPr>
            <p:ph sz="half" idx="2"/>
          </p:nvPr>
        </p:nvSpPr>
        <p:spPr/>
        <p:txBody>
          <a:bodyPr/>
          <a:lstStyle/>
          <a:p>
            <a:r>
              <a:rPr lang="en-US" dirty="0"/>
              <a:t>The U.S. population continued to undergo demographic shifts that had significant cultural and political </a:t>
            </a:r>
            <a:r>
              <a:rPr lang="en-US" dirty="0" smtClean="0"/>
              <a:t>consequences. </a:t>
            </a:r>
            <a:endParaRPr lang="en-US" dirty="0"/>
          </a:p>
        </p:txBody>
      </p:sp>
    </p:spTree>
    <p:extLst>
      <p:ext uri="{BB962C8B-B14F-4D97-AF65-F5344CB8AC3E}">
        <p14:creationId xmlns:p14="http://schemas.microsoft.com/office/powerpoint/2010/main" val="953717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77500" lnSpcReduction="20000"/>
          </a:bodyPr>
          <a:lstStyle/>
          <a:p>
            <a:r>
              <a:rPr lang="en-US" dirty="0" smtClean="0"/>
              <a:t>A) After </a:t>
            </a:r>
            <a:r>
              <a:rPr lang="en-US" dirty="0"/>
              <a:t>1980, the political, economic, and cultural influence of the American South and West continued to increase as population shifted to those areas. </a:t>
            </a:r>
          </a:p>
          <a:p>
            <a:r>
              <a:rPr lang="en-US" dirty="0" smtClean="0"/>
              <a:t>B</a:t>
            </a:r>
            <a:r>
              <a:rPr lang="en-US" dirty="0"/>
              <a:t>) International migration from Latin America and Asia increased dramatically. The new immigrants affected U.S. culture in many ways and supplied the economy with an important labor </a:t>
            </a:r>
            <a:r>
              <a:rPr lang="en-US" dirty="0" smtClean="0"/>
              <a:t>force.</a:t>
            </a:r>
            <a:endParaRPr lang="en-US" dirty="0"/>
          </a:p>
        </p:txBody>
      </p:sp>
      <p:sp>
        <p:nvSpPr>
          <p:cNvPr id="4" name="Content Placeholder 3"/>
          <p:cNvSpPr>
            <a:spLocks noGrp="1"/>
          </p:cNvSpPr>
          <p:nvPr>
            <p:ph sz="half" idx="2"/>
          </p:nvPr>
        </p:nvSpPr>
        <p:spPr/>
        <p:txBody>
          <a:bodyPr>
            <a:normAutofit fontScale="77500" lnSpcReduction="20000"/>
          </a:bodyPr>
          <a:lstStyle/>
          <a:p>
            <a:r>
              <a:rPr lang="en-US" dirty="0" smtClean="0"/>
              <a:t>C) Intense </a:t>
            </a:r>
            <a:r>
              <a:rPr lang="en-US" dirty="0"/>
              <a:t>political and cultural debates continued over issues such as immigration policy, diversity, gender roles, and family structures.</a:t>
            </a:r>
          </a:p>
        </p:txBody>
      </p:sp>
    </p:spTree>
    <p:extLst>
      <p:ext uri="{BB962C8B-B14F-4D97-AF65-F5344CB8AC3E}">
        <p14:creationId xmlns:p14="http://schemas.microsoft.com/office/powerpoint/2010/main" val="2090903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545" y="18197"/>
            <a:ext cx="7620000" cy="868362"/>
          </a:xfrm>
        </p:spPr>
        <p:txBody>
          <a:bodyPr/>
          <a:lstStyle/>
          <a:p>
            <a:r>
              <a:rPr lang="en-US" dirty="0" smtClean="0"/>
              <a:t>Economic inequality</a:t>
            </a:r>
            <a:endParaRPr lang="en-US" dirty="0"/>
          </a:p>
        </p:txBody>
      </p:sp>
      <p:sp>
        <p:nvSpPr>
          <p:cNvPr id="3" name="Content Placeholder 2"/>
          <p:cNvSpPr>
            <a:spLocks noGrp="1"/>
          </p:cNvSpPr>
          <p:nvPr>
            <p:ph sz="half" idx="1"/>
          </p:nvPr>
        </p:nvSpPr>
        <p:spPr>
          <a:xfrm>
            <a:off x="0" y="1536192"/>
            <a:ext cx="4114800" cy="5245608"/>
          </a:xfrm>
        </p:spPr>
        <p:txBody>
          <a:bodyPr>
            <a:normAutofit fontScale="70000" lnSpcReduction="20000"/>
          </a:bodyPr>
          <a:lstStyle/>
          <a:p>
            <a:r>
              <a:rPr lang="en-US" dirty="0" smtClean="0"/>
              <a:t>During the 1990s, the number of American households worth $1 million or more quadrupled to more than 8 million, or 1 in 14 households</a:t>
            </a:r>
          </a:p>
          <a:p>
            <a:r>
              <a:rPr lang="en-US" dirty="0" smtClean="0"/>
              <a:t>Homeownership increased during the 1990’s with 68% of Americans owning their own home.</a:t>
            </a:r>
          </a:p>
          <a:p>
            <a:r>
              <a:rPr lang="en-US" dirty="0" smtClean="0"/>
              <a:t>1999- top 1/5</a:t>
            </a:r>
            <a:r>
              <a:rPr lang="en-US" baseline="30000" dirty="0" smtClean="0"/>
              <a:t>th</a:t>
            </a:r>
            <a:r>
              <a:rPr lang="en-US" dirty="0" smtClean="0"/>
              <a:t> of American households earned ½ of all income</a:t>
            </a:r>
          </a:p>
          <a:p>
            <a:r>
              <a:rPr lang="en-US" dirty="0" smtClean="0"/>
              <a:t>Lowest tax bracket’s average income actually declined between the 1970s and the 1990s</a:t>
            </a:r>
          </a:p>
          <a:p>
            <a:r>
              <a:rPr lang="en-US" dirty="0" smtClean="0"/>
              <a:t>Income varies widely by race</a:t>
            </a:r>
          </a:p>
          <a:p>
            <a:r>
              <a:rPr lang="en-US" dirty="0" smtClean="0"/>
              <a:t>High school graduates earn only ½ the income of college graduates</a:t>
            </a:r>
          </a:p>
          <a:p>
            <a:r>
              <a:rPr lang="en-US" dirty="0" smtClean="0"/>
              <a:t>Largest income gap of all industrialized nations is seen in the United States</a:t>
            </a:r>
          </a:p>
          <a:p>
            <a:endParaRPr lang="en-US" dirty="0"/>
          </a:p>
        </p:txBody>
      </p:sp>
      <p:sp>
        <p:nvSpPr>
          <p:cNvPr id="4" name="Content Placeholder 3"/>
          <p:cNvSpPr>
            <a:spLocks noGrp="1"/>
          </p:cNvSpPr>
          <p:nvPr>
            <p:ph sz="half" idx="2"/>
          </p:nvPr>
        </p:nvSpPr>
        <p:spPr/>
        <p:txBody>
          <a:bodyPr>
            <a:normAutofit fontScale="70000" lnSpcReduction="20000"/>
          </a:bodyPr>
          <a:lstStyle/>
          <a:p>
            <a:endParaRPr lang="en-US"/>
          </a:p>
        </p:txBody>
      </p:sp>
      <p:pic>
        <p:nvPicPr>
          <p:cNvPr id="4098" name="Picture 2" descr="http://upload.wikimedia.org/wikipedia/en/8/8e/US_Race_Household_Incom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762000"/>
            <a:ext cx="3601725" cy="2777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6135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4338" name="Picture 2" descr="http://www.census.gov/hhes/socdemo/education/data/cps/historical/fig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8572500" cy="661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676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Framework:</a:t>
            </a:r>
            <a:endParaRPr lang="en-US" dirty="0"/>
          </a:p>
        </p:txBody>
      </p:sp>
      <p:sp>
        <p:nvSpPr>
          <p:cNvPr id="5" name="Content Placeholder 4"/>
          <p:cNvSpPr>
            <a:spLocks noGrp="1"/>
          </p:cNvSpPr>
          <p:nvPr>
            <p:ph sz="half" idx="1"/>
          </p:nvPr>
        </p:nvSpPr>
        <p:spPr/>
        <p:txBody>
          <a:bodyPr>
            <a:normAutofit lnSpcReduction="10000"/>
          </a:bodyPr>
          <a:lstStyle/>
          <a:p>
            <a:r>
              <a:rPr lang="en-US" dirty="0"/>
              <a:t>Key Concept 9.1: A newly ascendant conservative movement achieved several political and policy goals during the 1980s and continued to strongly influence public discourse in the following decades.</a:t>
            </a:r>
          </a:p>
        </p:txBody>
      </p:sp>
      <p:sp>
        <p:nvSpPr>
          <p:cNvPr id="6" name="Content Placeholder 5"/>
          <p:cNvSpPr>
            <a:spLocks noGrp="1"/>
          </p:cNvSpPr>
          <p:nvPr>
            <p:ph sz="half" idx="2"/>
          </p:nvPr>
        </p:nvSpPr>
        <p:spPr/>
        <p:txBody>
          <a:bodyPr>
            <a:normAutofit lnSpcReduction="10000"/>
          </a:bodyPr>
          <a:lstStyle/>
          <a:p>
            <a:r>
              <a:rPr lang="en-US" dirty="0"/>
              <a:t>I. Conservative beliefs regarding the need for traditional social values and a reduced role for government advanced in U.S. politics after 1980.</a:t>
            </a:r>
          </a:p>
        </p:txBody>
      </p:sp>
    </p:spTree>
    <p:extLst>
      <p:ext uri="{BB962C8B-B14F-4D97-AF65-F5344CB8AC3E}">
        <p14:creationId xmlns:p14="http://schemas.microsoft.com/office/powerpoint/2010/main" val="20986011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534400" cy="1143000"/>
          </a:xfrm>
        </p:spPr>
        <p:txBody>
          <a:bodyPr/>
          <a:lstStyle/>
          <a:p>
            <a:r>
              <a:rPr lang="en-US" dirty="0" smtClean="0"/>
              <a:t>Trade agreements, size of government, and financial system</a:t>
            </a:r>
            <a:endParaRPr lang="en-US" dirty="0"/>
          </a:p>
        </p:txBody>
      </p:sp>
      <p:sp>
        <p:nvSpPr>
          <p:cNvPr id="3" name="Content Placeholder 2"/>
          <p:cNvSpPr>
            <a:spLocks noGrp="1"/>
          </p:cNvSpPr>
          <p:nvPr>
            <p:ph sz="half" idx="1"/>
          </p:nvPr>
        </p:nvSpPr>
        <p:spPr>
          <a:xfrm>
            <a:off x="152400" y="1536192"/>
            <a:ext cx="3962400" cy="5245608"/>
          </a:xfrm>
        </p:spPr>
        <p:txBody>
          <a:bodyPr>
            <a:normAutofit fontScale="85000" lnSpcReduction="20000"/>
          </a:bodyPr>
          <a:lstStyle/>
          <a:p>
            <a:r>
              <a:rPr lang="en-US" dirty="0" smtClean="0"/>
              <a:t>International trade agreements show that the world is becoming ever more globalization and interdependent</a:t>
            </a:r>
          </a:p>
          <a:p>
            <a:pPr lvl="1"/>
            <a:r>
              <a:rPr lang="en-US" dirty="0" smtClean="0"/>
              <a:t>North American Free Trade Agreement (Clinton Admin) </a:t>
            </a:r>
          </a:p>
          <a:p>
            <a:pPr lvl="1"/>
            <a:r>
              <a:rPr lang="en-US" dirty="0" smtClean="0"/>
              <a:t>World Trade Organization (WTO) (GW  Bush Admin)</a:t>
            </a:r>
          </a:p>
          <a:p>
            <a:pPr lvl="1"/>
            <a:r>
              <a:rPr lang="en-US" dirty="0" smtClean="0"/>
              <a:t>G-8 Summit – some of the world’s largest economies’ leaders’ meet (Canada, France, Germany, Italy, Japan, Russia, UK, US) These countries control 2/3 of the world’s wealth</a:t>
            </a:r>
          </a:p>
          <a:p>
            <a:pPr lvl="2"/>
            <a:r>
              <a:rPr lang="en-US" dirty="0" smtClean="0"/>
              <a:t>However these countries are soon surpassed by China, India, and Brazil by the 2000s</a:t>
            </a:r>
            <a:endParaRPr lang="en-US" dirty="0"/>
          </a:p>
        </p:txBody>
      </p:sp>
      <p:sp>
        <p:nvSpPr>
          <p:cNvPr id="4" name="Content Placeholder 3"/>
          <p:cNvSpPr>
            <a:spLocks noGrp="1"/>
          </p:cNvSpPr>
          <p:nvPr>
            <p:ph sz="half" idx="2"/>
          </p:nvPr>
        </p:nvSpPr>
        <p:spPr/>
        <p:txBody>
          <a:bodyPr>
            <a:normAutofit fontScale="85000" lnSpcReduction="20000"/>
          </a:bodyPr>
          <a:lstStyle/>
          <a:p>
            <a:endParaRPr lang="en-US"/>
          </a:p>
        </p:txBody>
      </p:sp>
      <p:pic>
        <p:nvPicPr>
          <p:cNvPr id="5122" name="Picture 2" descr="http://blog.panampost.com/wp-content/uploads/TLC_ma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7549" y="1447800"/>
            <a:ext cx="2590800" cy="296174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economic-globalization.wikispaces.com/file/view/World-Trade-Organisation-WTO-logo.gif/231199710/World-Trade-Organisation-WTO-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432288"/>
            <a:ext cx="333375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95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Fossil fuel</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0242" name="Picture 2" descr="http://static.guim.co.uk/sys-images/Guardian/Pix/pictures/2011/2/10/1297340671284/Carbon-graphic-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7439186"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1070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Fossil Fuel</a:t>
            </a:r>
            <a:endParaRPr lang="en-US" dirty="0"/>
          </a:p>
        </p:txBody>
      </p:sp>
      <p:sp>
        <p:nvSpPr>
          <p:cNvPr id="3" name="Content Placeholder 2"/>
          <p:cNvSpPr>
            <a:spLocks noGrp="1"/>
          </p:cNvSpPr>
          <p:nvPr>
            <p:ph sz="half" idx="1"/>
          </p:nvPr>
        </p:nvSpPr>
        <p:spPr/>
        <p:txBody>
          <a:bodyPr>
            <a:normAutofit fontScale="62500" lnSpcReduction="20000"/>
          </a:bodyPr>
          <a:lstStyle/>
          <a:p>
            <a:endParaRPr lang="en-US"/>
          </a:p>
        </p:txBody>
      </p:sp>
      <p:pic>
        <p:nvPicPr>
          <p:cNvPr id="11266" name="Picture 2" descr="http://www.randalolson.com/wp-content/uploads/sources_of_petroleum_imports-pi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33" y="2133600"/>
            <a:ext cx="3676358" cy="40386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eia-total-oil-production-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474" y="0"/>
            <a:ext cx="5462586" cy="28194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a:xfrm>
            <a:off x="4361967" y="2667000"/>
            <a:ext cx="4419600" cy="1181100"/>
          </a:xfrm>
        </p:spPr>
        <p:txBody>
          <a:bodyPr>
            <a:normAutofit fontScale="62500" lnSpcReduction="20000"/>
          </a:bodyPr>
          <a:lstStyle/>
          <a:p>
            <a:r>
              <a:rPr lang="en-US" dirty="0" smtClean="0"/>
              <a:t>category </a:t>
            </a:r>
            <a:r>
              <a:rPr lang="en-US" dirty="0"/>
              <a:t>including crude oil, natural gas liquids, refinery gains and biofuels</a:t>
            </a:r>
            <a:br>
              <a:rPr lang="en-US" dirty="0"/>
            </a:br>
            <a:r>
              <a:rPr lang="en-US" dirty="0"/>
              <a:t/>
            </a:r>
            <a:br>
              <a:rPr lang="en-US" dirty="0"/>
            </a:br>
            <a:endParaRPr lang="en-US" dirty="0"/>
          </a:p>
        </p:txBody>
      </p:sp>
      <p:pic>
        <p:nvPicPr>
          <p:cNvPr id="11270" name="Picture 6" descr="http://assets.inhabitat.com/wp-content/blogs.dir/1/files/2013/01/wind-turbine-federal-tax-credit-2012-537x4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7209" y="3581400"/>
            <a:ext cx="4029116" cy="305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7835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a:t>
            </a:r>
            <a:endParaRPr lang="en-US" dirty="0"/>
          </a:p>
        </p:txBody>
      </p:sp>
      <p:sp>
        <p:nvSpPr>
          <p:cNvPr id="3" name="Content Placeholder 2"/>
          <p:cNvSpPr>
            <a:spLocks noGrp="1"/>
          </p:cNvSpPr>
          <p:nvPr>
            <p:ph sz="half" idx="1"/>
          </p:nvPr>
        </p:nvSpPr>
        <p:spPr>
          <a:xfrm>
            <a:off x="0" y="1536192"/>
            <a:ext cx="4114800" cy="5169408"/>
          </a:xfrm>
        </p:spPr>
        <p:txBody>
          <a:bodyPr>
            <a:normAutofit fontScale="62500" lnSpcReduction="20000"/>
          </a:bodyPr>
          <a:lstStyle/>
          <a:p>
            <a:r>
              <a:rPr lang="en-US" dirty="0" smtClean="0"/>
              <a:t>The 1990s (Clinton admin) saw the major development (at least to regular American people) of the Internet.</a:t>
            </a:r>
          </a:p>
          <a:p>
            <a:r>
              <a:rPr lang="en-US" dirty="0" smtClean="0"/>
              <a:t>Immediately, the internet changed commerce.  </a:t>
            </a:r>
          </a:p>
          <a:p>
            <a:pPr lvl="1"/>
            <a:r>
              <a:rPr lang="en-US" dirty="0" smtClean="0"/>
              <a:t>Amazon, who originally only sold books, became a huge success.</a:t>
            </a:r>
          </a:p>
          <a:p>
            <a:pPr lvl="1"/>
            <a:r>
              <a:rPr lang="en-US" dirty="0" smtClean="0"/>
              <a:t>Apple will reenter the market place (although keep in mind the iPod doesn’t come out until 2004-ish and the </a:t>
            </a:r>
            <a:r>
              <a:rPr lang="en-US" dirty="0" err="1" smtClean="0"/>
              <a:t>iphone</a:t>
            </a:r>
            <a:r>
              <a:rPr lang="en-US" dirty="0" smtClean="0"/>
              <a:t> 2007-ish</a:t>
            </a:r>
          </a:p>
          <a:p>
            <a:r>
              <a:rPr lang="en-US" dirty="0" smtClean="0"/>
              <a:t>This was significant for the US because for years the US had faced heavy competition from Europe and Asia, and now American business became more effective as they cut costs.  </a:t>
            </a:r>
          </a:p>
          <a:p>
            <a:pPr lvl="1"/>
            <a:r>
              <a:rPr lang="en-US" dirty="0" smtClean="0"/>
              <a:t>During the .com boom unemployment fell from 7.5 to 3.9% (a 30 year low)</a:t>
            </a:r>
          </a:p>
          <a:p>
            <a:pPr lvl="1"/>
            <a:r>
              <a:rPr lang="en-US" dirty="0" smtClean="0"/>
              <a:t>Peak of internet prosperity was from 1997-1999 but 2001 saw the .com bubble burst and the US fell into a recession</a:t>
            </a:r>
            <a:endParaRPr lang="en-US" dirty="0"/>
          </a:p>
        </p:txBody>
      </p:sp>
      <p:sp>
        <p:nvSpPr>
          <p:cNvPr id="4" name="Content Placeholder 3"/>
          <p:cNvSpPr>
            <a:spLocks noGrp="1"/>
          </p:cNvSpPr>
          <p:nvPr>
            <p:ph sz="half" idx="2"/>
          </p:nvPr>
        </p:nvSpPr>
        <p:spPr/>
        <p:txBody>
          <a:bodyPr>
            <a:normAutofit fontScale="62500" lnSpcReduction="20000"/>
          </a:bodyPr>
          <a:lstStyle/>
          <a:p>
            <a:endParaRPr lang="en-US"/>
          </a:p>
        </p:txBody>
      </p:sp>
      <p:pic>
        <p:nvPicPr>
          <p:cNvPr id="2050" name="Picture 2" descr="http://www.toxel.com/wp-content/uploads/2010/06/logo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371214"/>
            <a:ext cx="2457450" cy="12232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logoeps.com/wp-content/uploads/2011/06/old-apple-computer-vect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0552" y="3594479"/>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blog.tmcnet.com/blog/rich-tehrani/uploads/old-microsoft-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1825" y="4495800"/>
            <a:ext cx="1678958" cy="134316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upload.wikimedia.org/wikipedia/commons/thumb/c/c9/Intel-logo.svg/2000px-Intel-logo.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0325" y="914400"/>
            <a:ext cx="2083372" cy="137919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logodesignlove.com/images/evolution/old-aol-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3029" y="5470479"/>
            <a:ext cx="2047875"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cgvector.com/wp-content/uploads/2012/06/Yahoo-logo.jpg"/>
          <p:cNvPicPr>
            <a:picLocks noChangeAspect="1" noChangeArrowheads="1"/>
          </p:cNvPicPr>
          <p:nvPr/>
        </p:nvPicPr>
        <p:blipFill rotWithShape="1">
          <a:blip r:embed="rId7">
            <a:extLst>
              <a:ext uri="{28A0092B-C50C-407E-A947-70E740481C1C}">
                <a14:useLocalDpi xmlns:a14="http://schemas.microsoft.com/office/drawing/2010/main" val="0"/>
              </a:ext>
            </a:extLst>
          </a:blip>
          <a:srcRect t="27089" b="36115"/>
          <a:stretch/>
        </p:blipFill>
        <p:spPr bwMode="auto">
          <a:xfrm>
            <a:off x="2935288" y="62552"/>
            <a:ext cx="3475037" cy="1278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0066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92500" lnSpcReduction="10000"/>
          </a:bodyPr>
          <a:lstStyle/>
          <a:p>
            <a:r>
              <a:rPr lang="en-US" dirty="0" smtClean="0"/>
              <a:t>Key Concept 9.3, II</a:t>
            </a:r>
            <a:endParaRPr lang="en-US" dirty="0"/>
          </a:p>
        </p:txBody>
      </p:sp>
      <p:sp>
        <p:nvSpPr>
          <p:cNvPr id="4" name="Content Placeholder 3"/>
          <p:cNvSpPr>
            <a:spLocks noGrp="1"/>
          </p:cNvSpPr>
          <p:nvPr>
            <p:ph sz="half" idx="2"/>
          </p:nvPr>
        </p:nvSpPr>
        <p:spPr>
          <a:xfrm>
            <a:off x="4114800" y="1536192"/>
            <a:ext cx="4191000" cy="5321808"/>
          </a:xfrm>
        </p:spPr>
        <p:txBody>
          <a:bodyPr>
            <a:normAutofit fontScale="92500" lnSpcReduction="10000"/>
          </a:bodyPr>
          <a:lstStyle/>
          <a:p>
            <a:pPr marL="114300" indent="0">
              <a:buNone/>
            </a:pPr>
            <a:r>
              <a:rPr lang="en-US" dirty="0" smtClean="0"/>
              <a:t>C) Conflicts </a:t>
            </a:r>
            <a:r>
              <a:rPr lang="en-US" dirty="0"/>
              <a:t>in the Middle East and concerns about climate change led to debates over U.S. dependence on fossil fuels and the impact of economic consumption on the environment. </a:t>
            </a:r>
            <a:endParaRPr lang="en-US" dirty="0" smtClean="0"/>
          </a:p>
          <a:p>
            <a:pPr marL="114300" indent="0">
              <a:buNone/>
            </a:pPr>
            <a:r>
              <a:rPr lang="en-US" dirty="0" smtClean="0"/>
              <a:t>D</a:t>
            </a:r>
            <a:r>
              <a:rPr lang="en-US" dirty="0"/>
              <a:t>) Despite economic and foreign policy challenges, the United States continued as the world’s leading superpower in the 21st century.</a:t>
            </a:r>
          </a:p>
        </p:txBody>
      </p:sp>
    </p:spTree>
    <p:extLst>
      <p:ext uri="{BB962C8B-B14F-4D97-AF65-F5344CB8AC3E}">
        <p14:creationId xmlns:p14="http://schemas.microsoft.com/office/powerpoint/2010/main" val="2510707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south and west</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In 2000, US population was 281.4 million (3</a:t>
            </a:r>
            <a:r>
              <a:rPr lang="en-US" baseline="30000" dirty="0" smtClean="0"/>
              <a:t>rd</a:t>
            </a:r>
            <a:r>
              <a:rPr lang="en-US" dirty="0" smtClean="0"/>
              <a:t> highest) </a:t>
            </a:r>
          </a:p>
          <a:p>
            <a:r>
              <a:rPr lang="en-US" dirty="0" smtClean="0"/>
              <a:t>Growing regions of the South and West giving these areas greater political power and influence</a:t>
            </a:r>
          </a:p>
          <a:p>
            <a:pPr lvl="1"/>
            <a:r>
              <a:rPr lang="en-US" dirty="0" smtClean="0"/>
              <a:t>This was seen with a major redistribution of congressional members to western and southern states, where north and eastern states lost seats in the House</a:t>
            </a:r>
          </a:p>
          <a:p>
            <a:endParaRPr lang="en-US" dirty="0" smtClean="0"/>
          </a:p>
        </p:txBody>
      </p:sp>
      <p:sp>
        <p:nvSpPr>
          <p:cNvPr id="4" name="Content Placeholder 3"/>
          <p:cNvSpPr>
            <a:spLocks noGrp="1"/>
          </p:cNvSpPr>
          <p:nvPr>
            <p:ph sz="half" idx="2"/>
          </p:nvPr>
        </p:nvSpPr>
        <p:spPr>
          <a:xfrm>
            <a:off x="4491182" y="4343400"/>
            <a:ext cx="3657600" cy="1706880"/>
          </a:xfrm>
        </p:spPr>
        <p:txBody>
          <a:bodyPr>
            <a:normAutofit fontScale="85000" lnSpcReduction="20000"/>
          </a:bodyPr>
          <a:lstStyle/>
          <a:p>
            <a:r>
              <a:rPr lang="en-US" dirty="0" smtClean="0"/>
              <a:t>Today’s Congressional districts in House</a:t>
            </a:r>
            <a:endParaRPr lang="en-US" dirty="0"/>
          </a:p>
        </p:txBody>
      </p:sp>
      <p:pic>
        <p:nvPicPr>
          <p:cNvPr id="6146" name="Picture 2" descr="http://upload.wikimedia.org/wikipedia/commons/thumb/1/1b/USHouseSeatsByStateColor.svg/1024px-USHouseSeatsByStateColor.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558118"/>
            <a:ext cx="5172365" cy="2667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8397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Immigrants and Migrants</a:t>
            </a:r>
            <a:endParaRPr lang="en-US" dirty="0"/>
          </a:p>
        </p:txBody>
      </p:sp>
      <p:sp>
        <p:nvSpPr>
          <p:cNvPr id="5" name="Text Placeholder 4"/>
          <p:cNvSpPr>
            <a:spLocks noGrp="1"/>
          </p:cNvSpPr>
          <p:nvPr>
            <p:ph type="body" idx="1"/>
          </p:nvPr>
        </p:nvSpPr>
        <p:spPr/>
        <p:txBody>
          <a:bodyPr/>
          <a:lstStyle/>
          <a:p>
            <a:r>
              <a:rPr lang="en-US" dirty="0" smtClean="0"/>
              <a:t>Immigrants</a:t>
            </a:r>
            <a:endParaRPr lang="en-US" dirty="0"/>
          </a:p>
        </p:txBody>
      </p:sp>
      <p:sp>
        <p:nvSpPr>
          <p:cNvPr id="6" name="Content Placeholder 5"/>
          <p:cNvSpPr>
            <a:spLocks noGrp="1"/>
          </p:cNvSpPr>
          <p:nvPr>
            <p:ph sz="half" idx="2"/>
          </p:nvPr>
        </p:nvSpPr>
        <p:spPr/>
        <p:txBody>
          <a:bodyPr>
            <a:normAutofit fontScale="70000" lnSpcReduction="20000"/>
          </a:bodyPr>
          <a:lstStyle/>
          <a:p>
            <a:r>
              <a:rPr lang="en-US" dirty="0" smtClean="0"/>
              <a:t>In 2000 Census shows 30% of Americans lived in cities, 50% in suburbs, and 20% rural</a:t>
            </a:r>
          </a:p>
          <a:p>
            <a:r>
              <a:rPr lang="en-US" dirty="0" smtClean="0"/>
              <a:t>Immigration Reform and Control Act of 1986 – tried to create a fair process for immigrants from Mexico but couldn’t stop illegal immigration from Mexico</a:t>
            </a:r>
          </a:p>
          <a:p>
            <a:r>
              <a:rPr lang="en-US" dirty="0" smtClean="0"/>
              <a:t>2000 – Hispanics marked the fasted growing population in the US and the largest minority group </a:t>
            </a:r>
          </a:p>
          <a:p>
            <a:r>
              <a:rPr lang="en-US" dirty="0" smtClean="0"/>
              <a:t>Asian Americans also growing quickly in 2000 and represented 10% of the population</a:t>
            </a:r>
          </a:p>
          <a:p>
            <a:r>
              <a:rPr lang="en-US" dirty="0" smtClean="0"/>
              <a:t>2004-10.4% of Americans were foreign born; immigration counted for 28% of population increase</a:t>
            </a:r>
          </a:p>
          <a:p>
            <a:endParaRPr lang="en-US" dirty="0" smtClean="0"/>
          </a:p>
          <a:p>
            <a:endParaRPr lang="en-US" dirty="0"/>
          </a:p>
        </p:txBody>
      </p:sp>
      <p:sp>
        <p:nvSpPr>
          <p:cNvPr id="7" name="Text Placeholder 6"/>
          <p:cNvSpPr>
            <a:spLocks noGrp="1"/>
          </p:cNvSpPr>
          <p:nvPr>
            <p:ph type="body" sz="quarter" idx="3"/>
          </p:nvPr>
        </p:nvSpPr>
        <p:spPr>
          <a:xfrm>
            <a:off x="4419600" y="1219200"/>
            <a:ext cx="3657600" cy="639762"/>
          </a:xfrm>
        </p:spPr>
        <p:txBody>
          <a:bodyPr/>
          <a:lstStyle/>
          <a:p>
            <a:r>
              <a:rPr lang="en-US" dirty="0" smtClean="0"/>
              <a:t>Migrants</a:t>
            </a:r>
            <a:endParaRPr lang="en-US" dirty="0"/>
          </a:p>
        </p:txBody>
      </p:sp>
      <p:sp>
        <p:nvSpPr>
          <p:cNvPr id="8" name="Content Placeholder 7"/>
          <p:cNvSpPr>
            <a:spLocks noGrp="1"/>
          </p:cNvSpPr>
          <p:nvPr>
            <p:ph sz="quarter" idx="4"/>
          </p:nvPr>
        </p:nvSpPr>
        <p:spPr>
          <a:xfrm>
            <a:off x="4343400" y="1752600"/>
            <a:ext cx="3962400" cy="3429000"/>
          </a:xfrm>
        </p:spPr>
        <p:txBody>
          <a:bodyPr/>
          <a:lstStyle/>
          <a:p>
            <a:r>
              <a:rPr lang="en-US" dirty="0" smtClean="0"/>
              <a:t>Debates for immigrants and some internal migrants: immigration reform? </a:t>
            </a:r>
          </a:p>
          <a:p>
            <a:pPr lvl="1"/>
            <a:r>
              <a:rPr lang="en-US" dirty="0" smtClean="0"/>
              <a:t>DREAM Act – yet to pass; but exists in TX</a:t>
            </a:r>
          </a:p>
          <a:p>
            <a:pPr lvl="1"/>
            <a:r>
              <a:rPr lang="en-US" dirty="0" smtClean="0"/>
              <a:t>Increased border security?? </a:t>
            </a:r>
          </a:p>
          <a:p>
            <a:pPr lvl="1"/>
            <a:r>
              <a:rPr lang="en-US" dirty="0" smtClean="0"/>
              <a:t>Immigration Platforms for 2016?</a:t>
            </a:r>
          </a:p>
          <a:p>
            <a:pPr lvl="1"/>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1696" y="4804012"/>
            <a:ext cx="3240405"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54393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9" y="0"/>
            <a:ext cx="7620000" cy="1143000"/>
          </a:xfrm>
        </p:spPr>
        <p:txBody>
          <a:bodyPr/>
          <a:lstStyle/>
          <a:p>
            <a:r>
              <a:rPr lang="en-US" dirty="0" smtClean="0"/>
              <a:t>Demographic changes</a:t>
            </a:r>
            <a:endParaRPr lang="en-US" dirty="0"/>
          </a:p>
        </p:txBody>
      </p:sp>
      <p:sp>
        <p:nvSpPr>
          <p:cNvPr id="5" name="Text Placeholder 4"/>
          <p:cNvSpPr>
            <a:spLocks noGrp="1"/>
          </p:cNvSpPr>
          <p:nvPr>
            <p:ph type="body" idx="1"/>
          </p:nvPr>
        </p:nvSpPr>
        <p:spPr>
          <a:xfrm>
            <a:off x="31845" y="958755"/>
            <a:ext cx="3657600" cy="639762"/>
          </a:xfrm>
        </p:spPr>
        <p:txBody>
          <a:bodyPr/>
          <a:lstStyle/>
          <a:p>
            <a:r>
              <a:rPr lang="en-US" dirty="0" smtClean="0"/>
              <a:t>Age/Makeup of Family</a:t>
            </a:r>
            <a:endParaRPr lang="en-US" dirty="0"/>
          </a:p>
        </p:txBody>
      </p:sp>
      <p:sp>
        <p:nvSpPr>
          <p:cNvPr id="6" name="Content Placeholder 5"/>
          <p:cNvSpPr>
            <a:spLocks noGrp="1"/>
          </p:cNvSpPr>
          <p:nvPr>
            <p:ph sz="half" idx="2"/>
          </p:nvPr>
        </p:nvSpPr>
        <p:spPr>
          <a:xfrm>
            <a:off x="7961" y="1600200"/>
            <a:ext cx="4911405" cy="5064125"/>
          </a:xfrm>
        </p:spPr>
        <p:txBody>
          <a:bodyPr>
            <a:normAutofit fontScale="85000" lnSpcReduction="10000"/>
          </a:bodyPr>
          <a:lstStyle/>
          <a:p>
            <a:r>
              <a:rPr lang="en-US" dirty="0" smtClean="0"/>
              <a:t>By 2000, 35 million people were over 65, but fastest growing segment of the US population was 85+ as boomers age</a:t>
            </a:r>
          </a:p>
          <a:p>
            <a:r>
              <a:rPr lang="en-US" dirty="0" smtClean="0"/>
              <a:t>Growing concerns regarding health care, prescription drugs, senior housing, and Social Security</a:t>
            </a:r>
          </a:p>
          <a:p>
            <a:r>
              <a:rPr lang="en-US" dirty="0" smtClean="0"/>
              <a:t>Estimated that by 2030 there will only be about 2 workers for each person receiving Social Security</a:t>
            </a:r>
          </a:p>
          <a:p>
            <a:r>
              <a:rPr lang="en-US" dirty="0" smtClean="0"/>
              <a:t>Decline of ‘traditional’ families:</a:t>
            </a:r>
          </a:p>
          <a:p>
            <a:pPr lvl="1"/>
            <a:r>
              <a:rPr lang="en-US" dirty="0" smtClean="0"/>
              <a:t># of females heading a family went from 5.5 million in 1970 to 12.8 million in 2000</a:t>
            </a:r>
          </a:p>
          <a:p>
            <a:pPr lvl="1"/>
            <a:r>
              <a:rPr lang="en-US" dirty="0" smtClean="0"/>
              <a:t>Single women headed 47.2% of African American families in 2000, trend also seen in Hispanic families with kids under 18</a:t>
            </a:r>
          </a:p>
          <a:p>
            <a:pPr lvl="1"/>
            <a:r>
              <a:rPr lang="en-US" dirty="0" smtClean="0"/>
              <a:t>Children in these families often grow up in poverty without adequate support</a:t>
            </a:r>
          </a:p>
        </p:txBody>
      </p:sp>
      <p:pic>
        <p:nvPicPr>
          <p:cNvPr id="7172" name="Picture 4" descr="https://s-media-cache-ak0.pinimg.com/736x/7c/e6/d9/7ce6d943469d213ec15da11b1abe1400.jpg"/>
          <p:cNvPicPr>
            <a:picLocks noChangeAspect="1" noChangeArrowheads="1"/>
          </p:cNvPicPr>
          <p:nvPr/>
        </p:nvPicPr>
        <p:blipFill rotWithShape="1">
          <a:blip r:embed="rId2">
            <a:extLst>
              <a:ext uri="{28A0092B-C50C-407E-A947-70E740481C1C}">
                <a14:useLocalDpi xmlns:a14="http://schemas.microsoft.com/office/drawing/2010/main" val="0"/>
              </a:ext>
            </a:extLst>
          </a:blip>
          <a:srcRect l="6636" t="7730" r="6927" b="23815"/>
          <a:stretch/>
        </p:blipFill>
        <p:spPr bwMode="auto">
          <a:xfrm>
            <a:off x="4800600" y="4143232"/>
            <a:ext cx="4212123" cy="275116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indexmundi.com/graphs/population-pyramids/united-states-population-pyramid-201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7785" y="990600"/>
            <a:ext cx="4306215" cy="3000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9112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 Changes</a:t>
            </a:r>
            <a:endParaRPr lang="en-US" dirty="0"/>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8194" name="Picture 2" descr="http://upload.wikimedia.org/wikipedia/commons/thumb/a/a7/Census-2000-Data-Top-US-Ancestries-by-County.svg/800px-Census-2000-Data-Top-US-Ancestries-by-County.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09675"/>
            <a:ext cx="7620000" cy="564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2045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r>
              <a:rPr lang="en-US" dirty="0" smtClean="0"/>
              <a:t>Other late 90s stuff…</a:t>
            </a:r>
            <a:endParaRPr lang="en-US" dirty="0"/>
          </a:p>
        </p:txBody>
      </p:sp>
      <p:sp>
        <p:nvSpPr>
          <p:cNvPr id="5" name="Text Placeholder 4"/>
          <p:cNvSpPr>
            <a:spLocks noGrp="1"/>
          </p:cNvSpPr>
          <p:nvPr>
            <p:ph type="body" idx="1"/>
          </p:nvPr>
        </p:nvSpPr>
        <p:spPr>
          <a:xfrm>
            <a:off x="457200" y="609600"/>
            <a:ext cx="3657600" cy="639762"/>
          </a:xfrm>
        </p:spPr>
        <p:txBody>
          <a:bodyPr/>
          <a:lstStyle/>
          <a:p>
            <a:r>
              <a:rPr lang="en-US" dirty="0" smtClean="0"/>
              <a:t>Clinton Impeachment</a:t>
            </a:r>
            <a:endParaRPr lang="en-US" dirty="0"/>
          </a:p>
        </p:txBody>
      </p:sp>
      <p:sp>
        <p:nvSpPr>
          <p:cNvPr id="6" name="Content Placeholder 5"/>
          <p:cNvSpPr>
            <a:spLocks noGrp="1"/>
          </p:cNvSpPr>
          <p:nvPr>
            <p:ph sz="half" idx="2"/>
          </p:nvPr>
        </p:nvSpPr>
        <p:spPr>
          <a:xfrm>
            <a:off x="0" y="1214650"/>
            <a:ext cx="4343400" cy="5452849"/>
          </a:xfrm>
        </p:spPr>
        <p:txBody>
          <a:bodyPr>
            <a:normAutofit lnSpcReduction="10000"/>
          </a:bodyPr>
          <a:lstStyle/>
          <a:p>
            <a:r>
              <a:rPr lang="en-US" dirty="0" smtClean="0"/>
              <a:t>Investigations began around other issues (Whitewater (real estate investments of the </a:t>
            </a:r>
            <a:r>
              <a:rPr lang="en-US" smtClean="0"/>
              <a:t>Clinton’s privately</a:t>
            </a:r>
            <a:r>
              <a:rPr lang="en-US" dirty="0" smtClean="0"/>
              <a:t>), </a:t>
            </a:r>
            <a:r>
              <a:rPr lang="en-US" dirty="0" err="1" smtClean="0"/>
              <a:t>Travelgate</a:t>
            </a:r>
            <a:r>
              <a:rPr lang="en-US" dirty="0" smtClean="0"/>
              <a:t>, and </a:t>
            </a:r>
            <a:r>
              <a:rPr lang="en-US" dirty="0" err="1" smtClean="0"/>
              <a:t>Filegate</a:t>
            </a:r>
            <a:r>
              <a:rPr lang="en-US" dirty="0" smtClean="0"/>
              <a:t>) but Kenneth Starr charged Clinton with a sexual harassment suit while he was the governor of Arkansas, and that he lied about inappropriate relationships with a White House Intern</a:t>
            </a:r>
          </a:p>
          <a:p>
            <a:r>
              <a:rPr lang="en-US" dirty="0" smtClean="0"/>
              <a:t>Did not get the 2/3 majority needed for impeachment in the Senate and finished his term in office</a:t>
            </a:r>
            <a:endParaRPr lang="en-US" dirty="0"/>
          </a:p>
        </p:txBody>
      </p:sp>
      <p:pic>
        <p:nvPicPr>
          <p:cNvPr id="3074" name="Picture 2" descr="http://a57.foxnews.com/global.fncstatic.com/static/managed/img/Politics/876/493/monica_file.jpg?ve=1&amp;tl=1"/>
          <p:cNvPicPr>
            <a:picLocks noChangeAspect="1" noChangeArrowheads="1"/>
          </p:cNvPicPr>
          <p:nvPr/>
        </p:nvPicPr>
        <p:blipFill rotWithShape="1">
          <a:blip r:embed="rId2">
            <a:extLst>
              <a:ext uri="{28A0092B-C50C-407E-A947-70E740481C1C}">
                <a14:useLocalDpi xmlns:a14="http://schemas.microsoft.com/office/drawing/2010/main" val="0"/>
              </a:ext>
            </a:extLst>
          </a:blip>
          <a:srcRect l="22600" r="16921"/>
          <a:stretch/>
        </p:blipFill>
        <p:spPr bwMode="auto">
          <a:xfrm>
            <a:off x="6892119" y="4191000"/>
            <a:ext cx="2251881" cy="2095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media-3.web.britannica.com/eb-media/10/74210-004-2CED8C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3722" y="304800"/>
            <a:ext cx="2770278" cy="2133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law2.umkc.edu/faculty/projects/ftrials/clinton/dnarepor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600200"/>
            <a:ext cx="2862758" cy="308431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p:cNvSpPr>
            <a:spLocks noGrp="1"/>
          </p:cNvSpPr>
          <p:nvPr>
            <p:ph sz="quarter" idx="4"/>
          </p:nvPr>
        </p:nvSpPr>
        <p:spPr>
          <a:xfrm>
            <a:off x="4419600" y="5238749"/>
            <a:ext cx="2472519" cy="1162051"/>
          </a:xfrm>
        </p:spPr>
        <p:txBody>
          <a:bodyPr>
            <a:normAutofit fontScale="70000" lnSpcReduction="20000"/>
          </a:bodyPr>
          <a:lstStyle/>
          <a:p>
            <a:r>
              <a:rPr lang="en-US" dirty="0" smtClean="0"/>
              <a:t>Gave an interesting Ted Talk just a few months ago on the media and public shaming</a:t>
            </a:r>
            <a:endParaRPr lang="en-US" dirty="0"/>
          </a:p>
        </p:txBody>
      </p:sp>
      <p:sp>
        <p:nvSpPr>
          <p:cNvPr id="10" name="Text Placeholder 9"/>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291184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a:t>
            </a:r>
            <a:endParaRPr lang="en-US" dirty="0"/>
          </a:p>
        </p:txBody>
      </p:sp>
      <p:sp>
        <p:nvSpPr>
          <p:cNvPr id="3" name="Content Placeholder 2"/>
          <p:cNvSpPr>
            <a:spLocks noGrp="1"/>
          </p:cNvSpPr>
          <p:nvPr>
            <p:ph sz="half" idx="1"/>
          </p:nvPr>
        </p:nvSpPr>
        <p:spPr>
          <a:xfrm>
            <a:off x="4482" y="1524000"/>
            <a:ext cx="2510118" cy="4590288"/>
          </a:xfrm>
        </p:spPr>
        <p:txBody>
          <a:bodyPr>
            <a:normAutofit fontScale="77500" lnSpcReduction="20000"/>
          </a:bodyPr>
          <a:lstStyle/>
          <a:p>
            <a:r>
              <a:rPr lang="en-US" dirty="0" smtClean="0"/>
              <a:t>A) Ronald </a:t>
            </a:r>
            <a:r>
              <a:rPr lang="en-US" dirty="0"/>
              <a:t>Reagan’s victory in the presidential election of 1980 represented an important milestone, allowing conservatives to enact significant tax cuts and continue the deregulation of many industries.</a:t>
            </a:r>
          </a:p>
        </p:txBody>
      </p:sp>
      <p:sp>
        <p:nvSpPr>
          <p:cNvPr id="4" name="Content Placeholder 3"/>
          <p:cNvSpPr>
            <a:spLocks noGrp="1"/>
          </p:cNvSpPr>
          <p:nvPr>
            <p:ph sz="half" idx="2"/>
          </p:nvPr>
        </p:nvSpPr>
        <p:spPr>
          <a:xfrm>
            <a:off x="5576047" y="1676400"/>
            <a:ext cx="2805953" cy="4590288"/>
          </a:xfrm>
        </p:spPr>
        <p:txBody>
          <a:bodyPr>
            <a:normAutofit fontScale="77500" lnSpcReduction="20000"/>
          </a:bodyPr>
          <a:lstStyle/>
          <a:p>
            <a:r>
              <a:rPr lang="en-US" dirty="0" smtClean="0"/>
              <a:t>C) </a:t>
            </a:r>
            <a:r>
              <a:rPr lang="en-US" dirty="0"/>
              <a:t>Policy debates continued over free-trade agreements, the scope of the government social safety net, and calls to reform the U.S. financial system.</a:t>
            </a:r>
          </a:p>
        </p:txBody>
      </p:sp>
      <p:sp>
        <p:nvSpPr>
          <p:cNvPr id="5" name="Content Placeholder 3"/>
          <p:cNvSpPr txBox="1">
            <a:spLocks/>
          </p:cNvSpPr>
          <p:nvPr/>
        </p:nvSpPr>
        <p:spPr>
          <a:xfrm>
            <a:off x="2667000" y="1524000"/>
            <a:ext cx="2971800" cy="4590288"/>
          </a:xfrm>
          <a:prstGeom prst="rect">
            <a:avLst/>
          </a:prstGeom>
        </p:spPr>
        <p:txBody>
          <a:bodyPr vert="horz" lIns="91440" tIns="45720" rIns="91440" bIns="45720" rtlCol="0">
            <a:normAutofit fontScale="77500" lnSpcReduction="20000"/>
          </a:bodyPr>
          <a:lstStyle>
            <a:lvl1pPr marL="342900" indent="-228600" algn="l" defTabSz="914400"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8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8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9pPr>
          </a:lstStyle>
          <a:p>
            <a:r>
              <a:rPr lang="en-US" dirty="0" smtClean="0"/>
              <a:t>B) Conservatives argued that liberal programs were counterproductive in fighting poverty and stimulating economic growth. Some of their efforts to reduce the size and scope of government met with inertia and liberal opposition, as many programs remained popular with voters.</a:t>
            </a:r>
            <a:endParaRPr lang="en-US" dirty="0"/>
          </a:p>
        </p:txBody>
      </p:sp>
    </p:spTree>
    <p:extLst>
      <p:ext uri="{BB962C8B-B14F-4D97-AF65-F5344CB8AC3E}">
        <p14:creationId xmlns:p14="http://schemas.microsoft.com/office/powerpoint/2010/main" val="23923100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r>
              <a:rPr lang="en-US" dirty="0" smtClean="0"/>
              <a:t>Other late 90s stuff…</a:t>
            </a:r>
            <a:endParaRPr lang="en-US" dirty="0"/>
          </a:p>
        </p:txBody>
      </p:sp>
      <p:sp>
        <p:nvSpPr>
          <p:cNvPr id="7" name="Text Placeholder 6"/>
          <p:cNvSpPr>
            <a:spLocks noGrp="1"/>
          </p:cNvSpPr>
          <p:nvPr>
            <p:ph type="body" sz="quarter" idx="3"/>
          </p:nvPr>
        </p:nvSpPr>
        <p:spPr>
          <a:xfrm>
            <a:off x="4918881" y="457200"/>
            <a:ext cx="3657600" cy="639762"/>
          </a:xfrm>
        </p:spPr>
        <p:txBody>
          <a:bodyPr/>
          <a:lstStyle/>
          <a:p>
            <a:r>
              <a:rPr lang="en-US" dirty="0" smtClean="0"/>
              <a:t>Bush v. Gore</a:t>
            </a:r>
            <a:endParaRPr lang="en-US" dirty="0"/>
          </a:p>
        </p:txBody>
      </p:sp>
      <p:sp>
        <p:nvSpPr>
          <p:cNvPr id="8" name="Content Placeholder 7"/>
          <p:cNvSpPr>
            <a:spLocks noGrp="1"/>
          </p:cNvSpPr>
          <p:nvPr>
            <p:ph sz="quarter" idx="4"/>
          </p:nvPr>
        </p:nvSpPr>
        <p:spPr>
          <a:xfrm>
            <a:off x="4914900" y="1024080"/>
            <a:ext cx="3543300" cy="5833920"/>
          </a:xfrm>
        </p:spPr>
        <p:txBody>
          <a:bodyPr>
            <a:normAutofit fontScale="77500" lnSpcReduction="20000"/>
          </a:bodyPr>
          <a:lstStyle/>
          <a:p>
            <a:r>
              <a:rPr lang="en-US" dirty="0" smtClean="0"/>
              <a:t>VP Al Gore challenges GW Bush for the presidency in 2000</a:t>
            </a:r>
          </a:p>
          <a:p>
            <a:r>
              <a:rPr lang="en-US" dirty="0" smtClean="0"/>
              <a:t>Contentious election was too close to call </a:t>
            </a:r>
          </a:p>
          <a:p>
            <a:r>
              <a:rPr lang="en-US" dirty="0" smtClean="0"/>
              <a:t>Came down to FL “recounts” </a:t>
            </a:r>
          </a:p>
          <a:p>
            <a:r>
              <a:rPr lang="en-US" dirty="0" smtClean="0"/>
              <a:t>Supreme Court was asked if Gore could continue to challenge the vote counting of the state, the court said ‘no’ essentially naming Bush as president (5-4 decision, completely aligned with parties).  Court said recount would violate the 14</a:t>
            </a:r>
            <a:r>
              <a:rPr lang="en-US" baseline="30000" dirty="0" smtClean="0"/>
              <a:t>th</a:t>
            </a:r>
            <a:r>
              <a:rPr lang="en-US" dirty="0" smtClean="0"/>
              <a:t> Amendment</a:t>
            </a:r>
          </a:p>
          <a:p>
            <a:r>
              <a:rPr lang="en-US" dirty="0" smtClean="0"/>
              <a:t>Gore had ½ million more popular votes than bush did nation wide</a:t>
            </a:r>
          </a:p>
          <a:p>
            <a:r>
              <a:rPr lang="en-US" dirty="0" smtClean="0"/>
              <a:t>Bush led in FL by 537 votes…from old people…who couldn’t punch through their papers</a:t>
            </a:r>
          </a:p>
          <a:p>
            <a:endParaRPr lang="en-US" dirty="0" smtClean="0"/>
          </a:p>
        </p:txBody>
      </p:sp>
      <p:pic>
        <p:nvPicPr>
          <p:cNvPr id="3080" name="Picture 8" descr="http://media-2.web.britannica.com/eb-media/40/126140-004-084D7F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704" y="4834079"/>
            <a:ext cx="3243892" cy="206429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asktog.com/images/palmball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24080"/>
            <a:ext cx="476250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2"/>
          </p:nvPr>
        </p:nvSpPr>
        <p:spPr/>
        <p:txBody>
          <a:bodyPr/>
          <a:lstStyle/>
          <a:p>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0822820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boN6F2g-k?list=PL8dPuuaLjXtMwmepBjTSG593eG7ObzO7s"/>
          <p:cNvPicPr>
            <a:picLocks noGrp="1" noRot="1" noChangeAspect="1"/>
          </p:cNvPicPr>
          <p:nvPr>
            <p:ph sz="half" idx="2"/>
            <a:videoFile r:link="rId1"/>
          </p:nvPr>
        </p:nvPicPr>
        <p:blipFill>
          <a:blip r:embed="rId3"/>
          <a:stretch>
            <a:fillRect/>
          </a:stretch>
        </p:blipFill>
        <p:spPr>
          <a:xfrm>
            <a:off x="-13648" y="457200"/>
            <a:ext cx="9211734" cy="5181600"/>
          </a:xfrm>
          <a:prstGeom prst="rect">
            <a:avLst/>
          </a:prstGeom>
        </p:spPr>
      </p:pic>
    </p:spTree>
    <p:extLst>
      <p:ext uri="{BB962C8B-B14F-4D97-AF65-F5344CB8AC3E}">
        <p14:creationId xmlns:p14="http://schemas.microsoft.com/office/powerpoint/2010/main" val="7349842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normAutofit fontScale="77500" lnSpcReduction="20000"/>
          </a:bodyPr>
          <a:lstStyle/>
          <a:p>
            <a:r>
              <a:rPr lang="en-US" dirty="0"/>
              <a:t>II. Following the attacks of September 11, 2001, U.S. foreign policy efforts focused on fighting terrorism around the world.</a:t>
            </a:r>
          </a:p>
        </p:txBody>
      </p:sp>
      <p:sp>
        <p:nvSpPr>
          <p:cNvPr id="4" name="Content Placeholder 3"/>
          <p:cNvSpPr>
            <a:spLocks noGrp="1"/>
          </p:cNvSpPr>
          <p:nvPr>
            <p:ph sz="half" idx="2"/>
          </p:nvPr>
        </p:nvSpPr>
        <p:spPr/>
        <p:txBody>
          <a:bodyPr>
            <a:normAutofit fontScale="77500" lnSpcReduction="20000"/>
          </a:bodyPr>
          <a:lstStyle/>
          <a:p>
            <a:r>
              <a:rPr lang="en-US" dirty="0"/>
              <a:t>A) In the wake of attacks on the World Trade Center and the Pentagon, the United States launched military efforts against terrorism and lengthy, controversial conflicts in Afghanistan and Iraq. </a:t>
            </a:r>
            <a:endParaRPr lang="en-US" dirty="0" smtClean="0"/>
          </a:p>
          <a:p>
            <a:r>
              <a:rPr lang="en-US" dirty="0" smtClean="0"/>
              <a:t>B</a:t>
            </a:r>
            <a:r>
              <a:rPr lang="en-US" dirty="0"/>
              <a:t>) The war on terrorism sought to improve security within the United States but also raised questions about the protection of civil liberties and human rights.</a:t>
            </a:r>
          </a:p>
        </p:txBody>
      </p:sp>
    </p:spTree>
    <p:extLst>
      <p:ext uri="{BB962C8B-B14F-4D97-AF65-F5344CB8AC3E}">
        <p14:creationId xmlns:p14="http://schemas.microsoft.com/office/powerpoint/2010/main" val="39485453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9/11/2001</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a:xfrm>
            <a:off x="4953000" y="237153"/>
            <a:ext cx="3733800" cy="6477000"/>
          </a:xfrm>
        </p:spPr>
        <p:txBody>
          <a:bodyPr/>
          <a:lstStyle/>
          <a:p>
            <a:r>
              <a:rPr lang="en-US" dirty="0" smtClean="0"/>
              <a:t>9/11 Attacks orchestrated by al-</a:t>
            </a:r>
            <a:r>
              <a:rPr lang="en-US" dirty="0" err="1" smtClean="0"/>
              <a:t>Qaedea</a:t>
            </a:r>
            <a:r>
              <a:rPr lang="en-US" dirty="0" smtClean="0"/>
              <a:t> (led by bin Laden) and specifically planned by Khalid Sheikh Mohammed for extremist ideological, religious purposes</a:t>
            </a:r>
          </a:p>
          <a:p>
            <a:endParaRPr lang="en-US" dirty="0" smtClean="0"/>
          </a:p>
        </p:txBody>
      </p:sp>
      <p:pic>
        <p:nvPicPr>
          <p:cNvPr id="2050" name="Picture 2" descr="http://assets.nydailynews.com/polopoly_fs/1.1791958!/img/httpImage/image.jpg_gen/derivatives/gallery_1200/remembering-9-11-attack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94" y="1447800"/>
            <a:ext cx="3399505" cy="497460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thumb/2/20/Khalid_Shaikh_Mohammed_after_capture.jpg/220px-Khalid_Shaikh_Mohammed_after_cap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423995"/>
            <a:ext cx="2803402" cy="21407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upload.wikimedia.org/wikipedia/commons/c/ca/Osama_bin_Laden_portra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5851" y="1447800"/>
            <a:ext cx="1828800" cy="202785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upload.wikimedia.org/wikipedia/commons/f/fd/Pentagon_on_9.11_-_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6991"/>
          <a:stretch/>
        </p:blipFill>
        <p:spPr bwMode="auto">
          <a:xfrm>
            <a:off x="5024651" y="4624707"/>
            <a:ext cx="4598881" cy="2202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7070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the commander in chief’s perspective…</a:t>
            </a:r>
            <a:endParaRPr lang="en-US" dirty="0"/>
          </a:p>
        </p:txBody>
      </p:sp>
      <p:pic>
        <p:nvPicPr>
          <p:cNvPr id="5" name="x7OCgMPX2mE"/>
          <p:cNvPicPr>
            <a:picLocks noGrp="1" noRot="1" noChangeAspect="1"/>
          </p:cNvPicPr>
          <p:nvPr>
            <p:ph sz="half" idx="1"/>
            <a:videoFile r:link="rId1"/>
          </p:nvPr>
        </p:nvPicPr>
        <p:blipFill>
          <a:blip r:embed="rId3"/>
          <a:stretch>
            <a:fillRect/>
          </a:stretch>
        </p:blipFill>
        <p:spPr>
          <a:xfrm>
            <a:off x="89108" y="3838576"/>
            <a:ext cx="5096931" cy="2867024"/>
          </a:xfrm>
          <a:prstGeom prst="rect">
            <a:avLst/>
          </a:prstGeom>
        </p:spPr>
      </p:pic>
      <p:sp>
        <p:nvSpPr>
          <p:cNvPr id="4" name="Content Placeholder 3"/>
          <p:cNvSpPr>
            <a:spLocks noGrp="1"/>
          </p:cNvSpPr>
          <p:nvPr>
            <p:ph sz="half" idx="2"/>
          </p:nvPr>
        </p:nvSpPr>
        <p:spPr>
          <a:xfrm>
            <a:off x="5181600" y="1143000"/>
            <a:ext cx="3257266" cy="4590288"/>
          </a:xfrm>
        </p:spPr>
        <p:txBody>
          <a:bodyPr>
            <a:normAutofit fontScale="77500" lnSpcReduction="20000"/>
          </a:bodyPr>
          <a:lstStyle/>
          <a:p>
            <a:r>
              <a:rPr lang="en-US" dirty="0" smtClean="0"/>
              <a:t>By this point, you should see a pattern emerging with wartime power…wars are often initially supported, people are willing to forgo some civil liberties, and there is usually a ‘rally around the flag’ mentality.</a:t>
            </a:r>
          </a:p>
          <a:p>
            <a:r>
              <a:rPr lang="en-US" dirty="0" smtClean="0"/>
              <a:t>However, this often dwindles as the war drags on, just as it did with the conflicts in Iraq and Afghanistan. </a:t>
            </a:r>
            <a:endParaRPr lang="en-US" dirty="0"/>
          </a:p>
        </p:txBody>
      </p:sp>
      <p:pic>
        <p:nvPicPr>
          <p:cNvPr id="3074" name="Picture 2" descr="http://img.timeinc.net/time/daily/2011/1105/360_bush_sep_11_classroom_hfs_05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616122"/>
            <a:ext cx="3429000" cy="22383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257800" y="6120852"/>
            <a:ext cx="3505200" cy="646331"/>
          </a:xfrm>
          <a:prstGeom prst="rect">
            <a:avLst/>
          </a:prstGeom>
          <a:noFill/>
        </p:spPr>
        <p:txBody>
          <a:bodyPr wrap="square" rtlCol="0">
            <a:spAutoFit/>
          </a:bodyPr>
          <a:lstStyle/>
          <a:p>
            <a:r>
              <a:rPr lang="en-US" dirty="0" smtClean="0"/>
              <a:t>‘bull horn’ speech – ground zero</a:t>
            </a:r>
          </a:p>
          <a:p>
            <a:r>
              <a:rPr lang="en-US" dirty="0" smtClean="0"/>
              <a:t>9/14/2001</a:t>
            </a:r>
            <a:endParaRPr lang="en-US" dirty="0"/>
          </a:p>
        </p:txBody>
      </p:sp>
    </p:spTree>
    <p:extLst>
      <p:ext uri="{BB962C8B-B14F-4D97-AF65-F5344CB8AC3E}">
        <p14:creationId xmlns:p14="http://schemas.microsoft.com/office/powerpoint/2010/main" val="15518957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Liberties and Human Rights</a:t>
            </a:r>
            <a:endParaRPr lang="en-US" dirty="0"/>
          </a:p>
        </p:txBody>
      </p:sp>
      <p:sp>
        <p:nvSpPr>
          <p:cNvPr id="5" name="Text Placeholder 4"/>
          <p:cNvSpPr>
            <a:spLocks noGrp="1"/>
          </p:cNvSpPr>
          <p:nvPr>
            <p:ph type="body" idx="1"/>
          </p:nvPr>
        </p:nvSpPr>
        <p:spPr/>
        <p:txBody>
          <a:bodyPr/>
          <a:lstStyle/>
          <a:p>
            <a:r>
              <a:rPr lang="en-US" dirty="0" smtClean="0"/>
              <a:t>Civil Liberties</a:t>
            </a:r>
            <a:endParaRPr lang="en-US" dirty="0"/>
          </a:p>
        </p:txBody>
      </p:sp>
      <p:sp>
        <p:nvSpPr>
          <p:cNvPr id="6" name="Content Placeholder 5"/>
          <p:cNvSpPr>
            <a:spLocks noGrp="1"/>
          </p:cNvSpPr>
          <p:nvPr>
            <p:ph sz="half" idx="2"/>
          </p:nvPr>
        </p:nvSpPr>
        <p:spPr>
          <a:xfrm>
            <a:off x="0" y="2174874"/>
            <a:ext cx="4495800" cy="4683126"/>
          </a:xfrm>
        </p:spPr>
        <p:txBody>
          <a:bodyPr>
            <a:normAutofit fontScale="70000" lnSpcReduction="20000"/>
          </a:bodyPr>
          <a:lstStyle/>
          <a:p>
            <a:r>
              <a:rPr lang="en-US" dirty="0" smtClean="0"/>
              <a:t>USA PATRIOT Act – Uniting and Strengthening American by Providing Appropriate Tools Required to Intercept and Obstruct Terrorism Act (Passed by Congress, signed by Bush on 10/26/2011</a:t>
            </a:r>
          </a:p>
          <a:p>
            <a:r>
              <a:rPr lang="en-US" dirty="0" smtClean="0"/>
              <a:t>Some parts extended by Obama, May 2011</a:t>
            </a:r>
          </a:p>
          <a:p>
            <a:pPr lvl="1"/>
            <a:r>
              <a:rPr lang="en-US" dirty="0" smtClean="0"/>
              <a:t>Title 1: Funds counter-terrorism - $$$</a:t>
            </a:r>
          </a:p>
          <a:p>
            <a:pPr lvl="1"/>
            <a:r>
              <a:rPr lang="en-US" dirty="0" smtClean="0"/>
              <a:t>Title II: Surveillance – most controversial – allows us to ‘increase surveillance’ on people suspected of terrorism or computer fraud/abuse</a:t>
            </a:r>
          </a:p>
          <a:p>
            <a:pPr lvl="1"/>
            <a:r>
              <a:rPr lang="en-US" dirty="0" smtClean="0"/>
              <a:t>Title III: Money Laundering to prevent terrorism</a:t>
            </a:r>
          </a:p>
          <a:p>
            <a:pPr lvl="1"/>
            <a:r>
              <a:rPr lang="en-US" dirty="0" smtClean="0"/>
              <a:t>Title IV: Border Security</a:t>
            </a:r>
          </a:p>
          <a:p>
            <a:pPr lvl="1"/>
            <a:r>
              <a:rPr lang="en-US" dirty="0" smtClean="0"/>
              <a:t>Title V: Removing obstacles to investigating terrorism</a:t>
            </a:r>
          </a:p>
          <a:p>
            <a:pPr lvl="1"/>
            <a:r>
              <a:rPr lang="en-US" dirty="0" smtClean="0"/>
              <a:t>Title VI: Victims of Families of Terrorism</a:t>
            </a:r>
          </a:p>
          <a:p>
            <a:pPr lvl="1"/>
            <a:r>
              <a:rPr lang="en-US" dirty="0" smtClean="0"/>
              <a:t>Title VII: Increase info sharing </a:t>
            </a:r>
          </a:p>
          <a:p>
            <a:pPr lvl="1"/>
            <a:r>
              <a:rPr lang="en-US" dirty="0" smtClean="0"/>
              <a:t>Title VIII: Terrorism and Criminal Law</a:t>
            </a:r>
          </a:p>
          <a:p>
            <a:pPr lvl="1"/>
            <a:r>
              <a:rPr lang="en-US" dirty="0" smtClean="0"/>
              <a:t>Title IX: Improved Intelligence</a:t>
            </a:r>
          </a:p>
          <a:p>
            <a:pPr lvl="1"/>
            <a:r>
              <a:rPr lang="en-US" dirty="0" err="1" smtClean="0"/>
              <a:t>Titile</a:t>
            </a:r>
            <a:r>
              <a:rPr lang="en-US" dirty="0" smtClean="0"/>
              <a:t> X: </a:t>
            </a:r>
            <a:r>
              <a:rPr lang="en-US" dirty="0" err="1" smtClean="0"/>
              <a:t>Misc</a:t>
            </a:r>
            <a:endParaRPr lang="en-US" dirty="0" smtClean="0"/>
          </a:p>
          <a:p>
            <a:endParaRPr lang="en-US" dirty="0" smtClean="0"/>
          </a:p>
          <a:p>
            <a:endParaRPr lang="en-US" dirty="0" smtClean="0"/>
          </a:p>
          <a:p>
            <a:endParaRPr lang="en-US" dirty="0" smtClean="0"/>
          </a:p>
          <a:p>
            <a:endParaRPr lang="en-US" dirty="0"/>
          </a:p>
        </p:txBody>
      </p:sp>
      <p:sp>
        <p:nvSpPr>
          <p:cNvPr id="7" name="Text Placeholder 6"/>
          <p:cNvSpPr>
            <a:spLocks noGrp="1"/>
          </p:cNvSpPr>
          <p:nvPr>
            <p:ph type="body" sz="quarter" idx="3"/>
          </p:nvPr>
        </p:nvSpPr>
        <p:spPr/>
        <p:txBody>
          <a:bodyPr/>
          <a:lstStyle/>
          <a:p>
            <a:r>
              <a:rPr lang="en-US" dirty="0" smtClean="0"/>
              <a:t>Human Rights</a:t>
            </a:r>
            <a:endParaRPr lang="en-US" dirty="0"/>
          </a:p>
        </p:txBody>
      </p:sp>
      <p:sp>
        <p:nvSpPr>
          <p:cNvPr id="8" name="Content Placeholder 7"/>
          <p:cNvSpPr>
            <a:spLocks noGrp="1"/>
          </p:cNvSpPr>
          <p:nvPr>
            <p:ph sz="quarter" idx="4"/>
          </p:nvPr>
        </p:nvSpPr>
        <p:spPr/>
        <p:txBody>
          <a:bodyPr/>
          <a:lstStyle/>
          <a:p>
            <a:r>
              <a:rPr lang="en-US" dirty="0" smtClean="0"/>
              <a:t>Black sites</a:t>
            </a:r>
          </a:p>
          <a:p>
            <a:r>
              <a:rPr lang="en-US" dirty="0" smtClean="0"/>
              <a:t>Interrogation techniques</a:t>
            </a:r>
          </a:p>
          <a:p>
            <a:r>
              <a:rPr lang="en-US" dirty="0" smtClean="0"/>
              <a:t>Guantanamo Bay </a:t>
            </a:r>
          </a:p>
          <a:p>
            <a:r>
              <a:rPr lang="en-US" dirty="0" smtClean="0"/>
              <a:t>Hate crimes/prejudice against Muslim Americans</a:t>
            </a:r>
          </a:p>
          <a:p>
            <a:endParaRPr lang="en-US" dirty="0"/>
          </a:p>
        </p:txBody>
      </p:sp>
    </p:spTree>
    <p:extLst>
      <p:ext uri="{BB962C8B-B14F-4D97-AF65-F5344CB8AC3E}">
        <p14:creationId xmlns:p14="http://schemas.microsoft.com/office/powerpoint/2010/main" val="2650057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Military Intervention in the Global War on Terror (</a:t>
            </a:r>
            <a:r>
              <a:rPr lang="en-US" dirty="0" err="1" smtClean="0"/>
              <a:t>GWoT</a:t>
            </a:r>
            <a:r>
              <a:rPr lang="en-US" dirty="0" smtClean="0"/>
              <a:t>)</a:t>
            </a:r>
            <a:endParaRPr lang="en-US" dirty="0"/>
          </a:p>
        </p:txBody>
      </p:sp>
      <p:sp>
        <p:nvSpPr>
          <p:cNvPr id="3" name="Text Placeholder 2"/>
          <p:cNvSpPr>
            <a:spLocks noGrp="1"/>
          </p:cNvSpPr>
          <p:nvPr>
            <p:ph type="body" idx="1"/>
          </p:nvPr>
        </p:nvSpPr>
        <p:spPr/>
        <p:txBody>
          <a:bodyPr/>
          <a:lstStyle/>
          <a:p>
            <a:r>
              <a:rPr lang="en-US" dirty="0" smtClean="0"/>
              <a:t>War in Afghanistan</a:t>
            </a:r>
            <a:endParaRPr lang="en-US" dirty="0"/>
          </a:p>
        </p:txBody>
      </p:sp>
      <p:sp>
        <p:nvSpPr>
          <p:cNvPr id="4" name="Content Placeholder 3"/>
          <p:cNvSpPr>
            <a:spLocks noGrp="1"/>
          </p:cNvSpPr>
          <p:nvPr>
            <p:ph sz="half" idx="2"/>
          </p:nvPr>
        </p:nvSpPr>
        <p:spPr>
          <a:xfrm>
            <a:off x="76200" y="2174875"/>
            <a:ext cx="4038600" cy="3043366"/>
          </a:xfrm>
        </p:spPr>
        <p:txBody>
          <a:bodyPr>
            <a:normAutofit fontScale="92500"/>
          </a:bodyPr>
          <a:lstStyle/>
          <a:p>
            <a:r>
              <a:rPr lang="en-US" dirty="0" smtClean="0"/>
              <a:t>Searching for bin Laden, US troops overthrow fight the Taliban in Afghanistan and chase to the Afghanistan/Pakistan border (bin Laden eventually caught in Operation Neptune: Pakistan May 2, 2011)</a:t>
            </a:r>
            <a:endParaRPr lang="en-US" dirty="0"/>
          </a:p>
        </p:txBody>
      </p:sp>
      <p:sp>
        <p:nvSpPr>
          <p:cNvPr id="5" name="Text Placeholder 4"/>
          <p:cNvSpPr>
            <a:spLocks noGrp="1"/>
          </p:cNvSpPr>
          <p:nvPr>
            <p:ph type="body" sz="quarter" idx="3"/>
          </p:nvPr>
        </p:nvSpPr>
        <p:spPr>
          <a:xfrm>
            <a:off x="4419600" y="1535113"/>
            <a:ext cx="4038600" cy="639762"/>
          </a:xfrm>
        </p:spPr>
        <p:txBody>
          <a:bodyPr/>
          <a:lstStyle/>
          <a:p>
            <a:r>
              <a:rPr lang="en-US" dirty="0" smtClean="0"/>
              <a:t>Iraq War/Operation Iraqi Freedom</a:t>
            </a:r>
            <a:endParaRPr lang="en-US" dirty="0"/>
          </a:p>
        </p:txBody>
      </p:sp>
      <p:sp>
        <p:nvSpPr>
          <p:cNvPr id="6" name="Content Placeholder 5"/>
          <p:cNvSpPr>
            <a:spLocks noGrp="1"/>
          </p:cNvSpPr>
          <p:nvPr>
            <p:ph sz="quarter" idx="4"/>
          </p:nvPr>
        </p:nvSpPr>
        <p:spPr>
          <a:xfrm>
            <a:off x="4114800" y="2174875"/>
            <a:ext cx="4343400" cy="3043366"/>
          </a:xfrm>
        </p:spPr>
        <p:txBody>
          <a:bodyPr>
            <a:normAutofit fontScale="77500" lnSpcReduction="20000"/>
          </a:bodyPr>
          <a:lstStyle/>
          <a:p>
            <a:r>
              <a:rPr lang="en-US" dirty="0" smtClean="0"/>
              <a:t>Bush calls Iran, Iraq, and North Kora an “axis of evil” in his 2002 SOTU address</a:t>
            </a:r>
          </a:p>
          <a:p>
            <a:r>
              <a:rPr lang="en-US" dirty="0" smtClean="0"/>
              <a:t>No known link between Saddam Hussein and 9/11; concerns over WMD’s to terrorists </a:t>
            </a:r>
          </a:p>
          <a:p>
            <a:r>
              <a:rPr lang="en-US" dirty="0" smtClean="0"/>
              <a:t>Preemptive attack on Saddam, after Bush tells UN that Iraq didn’t follow UN resolutions</a:t>
            </a:r>
          </a:p>
          <a:p>
            <a:r>
              <a:rPr lang="en-US" dirty="0" smtClean="0"/>
              <a:t>No WMD’s found</a:t>
            </a:r>
          </a:p>
          <a:p>
            <a:r>
              <a:rPr lang="en-US" dirty="0" smtClean="0"/>
              <a:t>Capturing of Saddam Hussein in 2003 but continued violence in Iraq</a:t>
            </a:r>
          </a:p>
          <a:p>
            <a:endParaRPr lang="en-US" dirty="0"/>
          </a:p>
        </p:txBody>
      </p:sp>
      <p:pic>
        <p:nvPicPr>
          <p:cNvPr id="4098" name="Picture 2" descr="http://upload.wikimedia.org/wikipedia/commons/8/86/Osama_bin_Laden_compound2.jpg"/>
          <p:cNvPicPr>
            <a:picLocks noChangeAspect="1" noChangeArrowheads="1"/>
          </p:cNvPicPr>
          <p:nvPr/>
        </p:nvPicPr>
        <p:blipFill rotWithShape="1">
          <a:blip r:embed="rId2">
            <a:extLst>
              <a:ext uri="{28A0092B-C50C-407E-A947-70E740481C1C}">
                <a14:useLocalDpi xmlns:a14="http://schemas.microsoft.com/office/drawing/2010/main" val="0"/>
              </a:ext>
            </a:extLst>
          </a:blip>
          <a:srcRect l="23597" t="50000" r="17298"/>
          <a:stretch/>
        </p:blipFill>
        <p:spPr bwMode="auto">
          <a:xfrm>
            <a:off x="13648" y="5218241"/>
            <a:ext cx="3150829" cy="177254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upload.wikimedia.org/wikipedia/commons/thumb/a/ac/Obama_and_Biden_await_updates_on_bin_Laden.jpg/1024px-Obama_and_Biden_await_updates_on_bin_Lad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4477" y="5052069"/>
            <a:ext cx="2906650" cy="193871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upload.wikimedia.org/wikipedia/commons/c/c6/SaddamSpiderHol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349"/>
          <a:stretch/>
        </p:blipFill>
        <p:spPr bwMode="auto">
          <a:xfrm>
            <a:off x="6553200" y="5218241"/>
            <a:ext cx="2057399" cy="1683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5230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Obama and Beyond</a:t>
            </a:r>
            <a:endParaRPr lang="en-US" dirty="0"/>
          </a:p>
        </p:txBody>
      </p:sp>
      <p:sp>
        <p:nvSpPr>
          <p:cNvPr id="3" name="Text Placeholder 2"/>
          <p:cNvSpPr>
            <a:spLocks noGrp="1"/>
          </p:cNvSpPr>
          <p:nvPr>
            <p:ph type="body" idx="1"/>
          </p:nvPr>
        </p:nvSpPr>
        <p:spPr/>
        <p:txBody>
          <a:bodyPr/>
          <a:lstStyle/>
          <a:p>
            <a:r>
              <a:rPr lang="en-US" dirty="0" smtClean="0"/>
              <a:t>2008 Election</a:t>
            </a:r>
            <a:endParaRPr lang="en-US" dirty="0"/>
          </a:p>
        </p:txBody>
      </p:sp>
      <p:sp>
        <p:nvSpPr>
          <p:cNvPr id="4" name="Content Placeholder 3"/>
          <p:cNvSpPr>
            <a:spLocks noGrp="1"/>
          </p:cNvSpPr>
          <p:nvPr>
            <p:ph sz="half" idx="2"/>
          </p:nvPr>
        </p:nvSpPr>
        <p:spPr/>
        <p:txBody>
          <a:bodyPr/>
          <a:lstStyle/>
          <a:p>
            <a:r>
              <a:rPr lang="en-US" dirty="0" smtClean="0"/>
              <a:t>Support for Obama surges as the looming economic crisis becomes voters #1 concern, passing War on Terror </a:t>
            </a:r>
            <a:endParaRPr lang="en-US" dirty="0"/>
          </a:p>
        </p:txBody>
      </p:sp>
      <p:sp>
        <p:nvSpPr>
          <p:cNvPr id="5" name="Text Placeholder 4"/>
          <p:cNvSpPr>
            <a:spLocks noGrp="1"/>
          </p:cNvSpPr>
          <p:nvPr>
            <p:ph type="body" sz="quarter" idx="3"/>
          </p:nvPr>
        </p:nvSpPr>
        <p:spPr/>
        <p:txBody>
          <a:bodyPr/>
          <a:lstStyle/>
          <a:p>
            <a:r>
              <a:rPr lang="en-US" dirty="0" smtClean="0"/>
              <a:t>Since 2008</a:t>
            </a:r>
            <a:endParaRPr lang="en-US" dirty="0"/>
          </a:p>
        </p:txBody>
      </p:sp>
      <p:sp>
        <p:nvSpPr>
          <p:cNvPr id="6" name="Content Placeholder 5"/>
          <p:cNvSpPr>
            <a:spLocks noGrp="1"/>
          </p:cNvSpPr>
          <p:nvPr>
            <p:ph sz="quarter" idx="4"/>
          </p:nvPr>
        </p:nvSpPr>
        <p:spPr/>
        <p:txBody>
          <a:bodyPr>
            <a:normAutofit lnSpcReduction="10000"/>
          </a:bodyPr>
          <a:lstStyle/>
          <a:p>
            <a:r>
              <a:rPr lang="en-US" dirty="0" smtClean="0"/>
              <a:t>Continued gridlock in Congress</a:t>
            </a:r>
          </a:p>
          <a:p>
            <a:r>
              <a:rPr lang="en-US" dirty="0" smtClean="0"/>
              <a:t>The Great Recession (2008-2015??)</a:t>
            </a:r>
          </a:p>
          <a:p>
            <a:pPr lvl="1"/>
            <a:r>
              <a:rPr lang="en-US" dirty="0" smtClean="0"/>
              <a:t>Economic Stimulus and ‘bailouts’</a:t>
            </a:r>
          </a:p>
          <a:p>
            <a:r>
              <a:rPr lang="en-US" dirty="0" smtClean="0"/>
              <a:t>Affordable Care Act</a:t>
            </a:r>
          </a:p>
          <a:p>
            <a:r>
              <a:rPr lang="en-US" dirty="0" smtClean="0"/>
              <a:t>Without hindsight, impossible to know what is/will be historically significant</a:t>
            </a:r>
            <a:endParaRPr lang="en-US" dirty="0"/>
          </a:p>
        </p:txBody>
      </p:sp>
      <p:pic>
        <p:nvPicPr>
          <p:cNvPr id="5122" name="Picture 2" descr="http://i.huffpost.com/gen/1330295/images/o-OBAMA-MCCAIN-2008-faceboo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29893"/>
            <a:ext cx="4169240" cy="2651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3009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Who’s next???</a:t>
            </a:r>
            <a:endParaRPr lang="en-US" dirty="0"/>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8194" name="Picture 2" descr="http://cdn.theatlantic.com/static/mt/assets/politics/Wovaloffice5.banner.reuters.jpg.jpg"/>
          <p:cNvPicPr>
            <a:picLocks noChangeAspect="1" noChangeArrowheads="1"/>
          </p:cNvPicPr>
          <p:nvPr/>
        </p:nvPicPr>
        <p:blipFill rotWithShape="1">
          <a:blip r:embed="rId2">
            <a:extLst>
              <a:ext uri="{28A0092B-C50C-407E-A947-70E740481C1C}">
                <a14:useLocalDpi xmlns:a14="http://schemas.microsoft.com/office/drawing/2010/main" val="0"/>
              </a:ext>
            </a:extLst>
          </a:blip>
          <a:srcRect t="11035" b="33958"/>
          <a:stretch/>
        </p:blipFill>
        <p:spPr bwMode="auto">
          <a:xfrm>
            <a:off x="0" y="2438400"/>
            <a:ext cx="8906681" cy="3316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3888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465" y="228600"/>
            <a:ext cx="7620000" cy="609600"/>
          </a:xfrm>
        </p:spPr>
        <p:txBody>
          <a:bodyPr/>
          <a:lstStyle/>
          <a:p>
            <a:r>
              <a:rPr lang="en-US" dirty="0" smtClean="0"/>
              <a:t>Period 9 Timeline</a:t>
            </a:r>
            <a:endParaRPr lang="en-US" dirty="0"/>
          </a:p>
        </p:txBody>
      </p:sp>
      <p:sp>
        <p:nvSpPr>
          <p:cNvPr id="4" name="TextBox 3"/>
          <p:cNvSpPr txBox="1"/>
          <p:nvPr/>
        </p:nvSpPr>
        <p:spPr>
          <a:xfrm>
            <a:off x="530028" y="1584065"/>
            <a:ext cx="1219200"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dirty="0" smtClean="0"/>
              <a:t>Republican</a:t>
            </a:r>
          </a:p>
          <a:p>
            <a:r>
              <a:rPr lang="en-US" dirty="0" smtClean="0"/>
              <a:t>1980-1988</a:t>
            </a:r>
            <a:endParaRPr lang="en-US" dirty="0"/>
          </a:p>
        </p:txBody>
      </p:sp>
      <p:sp>
        <p:nvSpPr>
          <p:cNvPr id="5" name="TextBox 4"/>
          <p:cNvSpPr txBox="1"/>
          <p:nvPr/>
        </p:nvSpPr>
        <p:spPr>
          <a:xfrm>
            <a:off x="2860964" y="1566836"/>
            <a:ext cx="1219200"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dirty="0" smtClean="0"/>
              <a:t>Republican</a:t>
            </a:r>
          </a:p>
          <a:p>
            <a:r>
              <a:rPr lang="en-US" dirty="0" smtClean="0"/>
              <a:t>1988-1992</a:t>
            </a:r>
            <a:endParaRPr lang="en-US" dirty="0"/>
          </a:p>
        </p:txBody>
      </p:sp>
      <p:sp>
        <p:nvSpPr>
          <p:cNvPr id="6" name="TextBox 5"/>
          <p:cNvSpPr txBox="1"/>
          <p:nvPr/>
        </p:nvSpPr>
        <p:spPr>
          <a:xfrm>
            <a:off x="7498865" y="1584065"/>
            <a:ext cx="1219200"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dirty="0" smtClean="0"/>
              <a:t>Republican</a:t>
            </a:r>
          </a:p>
          <a:p>
            <a:r>
              <a:rPr lang="en-US" dirty="0" smtClean="0"/>
              <a:t>2000-2008</a:t>
            </a:r>
            <a:endParaRPr lang="en-US" dirty="0"/>
          </a:p>
        </p:txBody>
      </p:sp>
      <p:sp>
        <p:nvSpPr>
          <p:cNvPr id="7" name="TextBox 6"/>
          <p:cNvSpPr txBox="1"/>
          <p:nvPr/>
        </p:nvSpPr>
        <p:spPr>
          <a:xfrm>
            <a:off x="4554501" y="3557258"/>
            <a:ext cx="2293110" cy="21236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dirty="0" smtClean="0"/>
              <a:t>Democrat</a:t>
            </a:r>
          </a:p>
          <a:p>
            <a:pPr algn="ctr"/>
            <a:r>
              <a:rPr lang="en-US" dirty="0" smtClean="0"/>
              <a:t>1992-2000</a:t>
            </a:r>
          </a:p>
          <a:p>
            <a:pPr algn="ctr"/>
            <a:r>
              <a:rPr lang="en-US" sz="1600" dirty="0" smtClean="0"/>
              <a:t>(although passes Don’t Ask Don’t Tell and Has a balanced budget, passes welfare reform and repeals Glass-</a:t>
            </a:r>
            <a:r>
              <a:rPr lang="en-US" sz="1600" dirty="0" err="1" smtClean="0"/>
              <a:t>Steagall</a:t>
            </a:r>
            <a:r>
              <a:rPr lang="en-US" sz="1600" dirty="0" smtClean="0"/>
              <a:t> Act) </a:t>
            </a:r>
            <a:endParaRPr lang="en-US" sz="1600" dirty="0"/>
          </a:p>
        </p:txBody>
      </p:sp>
      <p:pic>
        <p:nvPicPr>
          <p:cNvPr id="1026" name="Picture 2" descr="Ronald Reag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3" y="2261754"/>
            <a:ext cx="2292743"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orge H.W Bus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8291" y="2261754"/>
            <a:ext cx="2292928" cy="12955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ll Clint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1219" y="2259693"/>
            <a:ext cx="2296392" cy="129746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eorge W. Bus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37403" y="2259693"/>
            <a:ext cx="2292743"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2"/>
          <p:cNvSpPr txBox="1">
            <a:spLocks/>
          </p:cNvSpPr>
          <p:nvPr/>
        </p:nvSpPr>
        <p:spPr>
          <a:xfrm>
            <a:off x="152400" y="4496320"/>
            <a:ext cx="3927764" cy="190448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b="1" dirty="0" smtClean="0"/>
              <a:t>Create a timeline of period 9 events…don’t let this thematic </a:t>
            </a:r>
            <a:r>
              <a:rPr lang="en-US" b="1" dirty="0" err="1" smtClean="0"/>
              <a:t>ppt</a:t>
            </a:r>
            <a:r>
              <a:rPr lang="en-US" b="1" dirty="0" smtClean="0"/>
              <a:t> or the thematic framework fool you</a:t>
            </a:r>
            <a:endParaRPr lang="en-US" b="1" dirty="0"/>
          </a:p>
        </p:txBody>
      </p:sp>
      <p:sp>
        <p:nvSpPr>
          <p:cNvPr id="3" name="Rectangle 2"/>
          <p:cNvSpPr/>
          <p:nvPr/>
        </p:nvSpPr>
        <p:spPr>
          <a:xfrm>
            <a:off x="4724400" y="874931"/>
            <a:ext cx="3710888" cy="646331"/>
          </a:xfrm>
          <a:prstGeom prst="rect">
            <a:avLst/>
          </a:prstGeom>
        </p:spPr>
        <p:txBody>
          <a:bodyPr wrap="none">
            <a:spAutoFit/>
          </a:bodyPr>
          <a:lstStyle/>
          <a:p>
            <a:r>
              <a:rPr lang="en-US" dirty="0">
                <a:hlinkClick r:id="rId7"/>
              </a:rPr>
              <a:t>http://</a:t>
            </a:r>
            <a:r>
              <a:rPr lang="en-US" dirty="0" smtClean="0">
                <a:hlinkClick r:id="rId7"/>
              </a:rPr>
              <a:t>ap.gilderlehrman.org/period/9</a:t>
            </a:r>
            <a:endParaRPr lang="en-US" dirty="0" smtClean="0"/>
          </a:p>
          <a:p>
            <a:endParaRPr lang="en-US" dirty="0"/>
          </a:p>
        </p:txBody>
      </p:sp>
    </p:spTree>
    <p:extLst>
      <p:ext uri="{BB962C8B-B14F-4D97-AF65-F5344CB8AC3E}">
        <p14:creationId xmlns:p14="http://schemas.microsoft.com/office/powerpoint/2010/main" val="4117762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New Deal Republicanism</a:t>
            </a:r>
            <a:endParaRPr lang="en-US" dirty="0"/>
          </a:p>
        </p:txBody>
      </p:sp>
      <p:sp>
        <p:nvSpPr>
          <p:cNvPr id="3" name="Content Placeholder 2"/>
          <p:cNvSpPr>
            <a:spLocks noGrp="1"/>
          </p:cNvSpPr>
          <p:nvPr>
            <p:ph idx="1"/>
          </p:nvPr>
        </p:nvSpPr>
        <p:spPr>
          <a:xfrm>
            <a:off x="457200" y="1295400"/>
            <a:ext cx="7620000" cy="4800600"/>
          </a:xfrm>
        </p:spPr>
        <p:txBody>
          <a:bodyPr/>
          <a:lstStyle/>
          <a:p>
            <a:r>
              <a:rPr lang="en-US" dirty="0" smtClean="0"/>
              <a:t>Seeks to deregulate the economy and reduce the size of government in order to spur economic growth </a:t>
            </a:r>
          </a:p>
          <a:p>
            <a:r>
              <a:rPr lang="en-US" dirty="0" smtClean="0"/>
              <a:t>Was Regan a successful conservative?  Jury is still out.  Did not decrease deficit or shrink the size/role of government. </a:t>
            </a:r>
          </a:p>
          <a:p>
            <a:endParaRPr lang="en-US" dirty="0" smtClean="0"/>
          </a:p>
          <a:p>
            <a:endParaRPr lang="en-US" dirty="0"/>
          </a:p>
        </p:txBody>
      </p:sp>
      <p:pic>
        <p:nvPicPr>
          <p:cNvPr id="2050" name="Picture 2" descr="http://upload.wikimedia.org/wikipedia/commons/b/b8/US_Federal_Debt_as_Percent_of_GDP_by_Presid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912922"/>
            <a:ext cx="6386080" cy="392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272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would make people want to support less government? </a:t>
            </a:r>
            <a:endParaRPr lang="en-US" dirty="0"/>
          </a:p>
        </p:txBody>
      </p:sp>
      <p:sp>
        <p:nvSpPr>
          <p:cNvPr id="3" name="Content Placeholder 2"/>
          <p:cNvSpPr>
            <a:spLocks noGrp="1"/>
          </p:cNvSpPr>
          <p:nvPr>
            <p:ph idx="1"/>
          </p:nvPr>
        </p:nvSpPr>
        <p:spPr/>
        <p:txBody>
          <a:bodyPr>
            <a:normAutofit lnSpcReduction="10000"/>
          </a:bodyPr>
          <a:lstStyle/>
          <a:p>
            <a:r>
              <a:rPr lang="en-US" dirty="0" smtClean="0"/>
              <a:t>Vietnam</a:t>
            </a:r>
          </a:p>
          <a:p>
            <a:r>
              <a:rPr lang="en-US" dirty="0" smtClean="0"/>
              <a:t>Watergate</a:t>
            </a:r>
          </a:p>
          <a:p>
            <a:r>
              <a:rPr lang="en-US" dirty="0" smtClean="0"/>
              <a:t>Growing distrust in big government</a:t>
            </a:r>
          </a:p>
          <a:p>
            <a:r>
              <a:rPr lang="en-US" dirty="0" smtClean="0"/>
              <a:t>Antiauthority message in many protests from the 60s and 70s</a:t>
            </a:r>
          </a:p>
          <a:p>
            <a:r>
              <a:rPr lang="en-US" dirty="0" smtClean="0"/>
              <a:t>Stagflation (high inflation and high unemployment) of the 1970s </a:t>
            </a:r>
          </a:p>
          <a:p>
            <a:pPr lvl="1"/>
            <a:r>
              <a:rPr lang="en-US" dirty="0" smtClean="0"/>
              <a:t>Made people doubt Keynesian economics (countercyclical spending)</a:t>
            </a:r>
          </a:p>
          <a:p>
            <a:r>
              <a:rPr lang="en-US" dirty="0" smtClean="0"/>
              <a:t>Many Americans sought the need for the US to reassert itself in the Cold War/world</a:t>
            </a:r>
          </a:p>
          <a:p>
            <a:r>
              <a:rPr lang="en-US" dirty="0" smtClean="0"/>
              <a:t>Religious issues become a big deal: abortion (Roe v. Wade), </a:t>
            </a:r>
          </a:p>
          <a:p>
            <a:r>
              <a:rPr lang="en-US" dirty="0" smtClean="0"/>
              <a:t>Regan’s conservative approach toward limiting the size and power of the federal government became very appealing to many voters. </a:t>
            </a:r>
          </a:p>
        </p:txBody>
      </p:sp>
    </p:spTree>
    <p:extLst>
      <p:ext uri="{BB962C8B-B14F-4D97-AF65-F5344CB8AC3E}">
        <p14:creationId xmlns:p14="http://schemas.microsoft.com/office/powerpoint/2010/main" val="1577223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r>
              <a:rPr lang="en-US" dirty="0" smtClean="0"/>
              <a:t>Conservative issues: </a:t>
            </a:r>
            <a:br>
              <a:rPr lang="en-US" dirty="0" smtClean="0"/>
            </a:br>
            <a:r>
              <a:rPr lang="en-US" sz="1800" dirty="0" smtClean="0"/>
              <a:t>(a lot of this is at the end of the period 8 concept outline)</a:t>
            </a:r>
            <a:endParaRPr lang="en-US" sz="4800" dirty="0"/>
          </a:p>
        </p:txBody>
      </p:sp>
      <p:sp>
        <p:nvSpPr>
          <p:cNvPr id="3" name="Content Placeholder 2"/>
          <p:cNvSpPr>
            <a:spLocks noGrp="1"/>
          </p:cNvSpPr>
          <p:nvPr>
            <p:ph idx="1"/>
          </p:nvPr>
        </p:nvSpPr>
        <p:spPr>
          <a:xfrm>
            <a:off x="0" y="1143000"/>
            <a:ext cx="8382000" cy="5715000"/>
          </a:xfrm>
        </p:spPr>
        <p:txBody>
          <a:bodyPr>
            <a:normAutofit fontScale="92500" lnSpcReduction="10000"/>
          </a:bodyPr>
          <a:lstStyle/>
          <a:p>
            <a:r>
              <a:rPr lang="en-US" b="1" dirty="0" smtClean="0"/>
              <a:t>Taxpayers Revolt </a:t>
            </a:r>
            <a:r>
              <a:rPr lang="en-US" dirty="0" smtClean="0"/>
              <a:t>– 1978 – CA voters led revolt against increasing taxes by passing Prop. 13, a measure that cut property taxes.  Nationally, conservatives promoted the ideas of the </a:t>
            </a:r>
            <a:r>
              <a:rPr lang="en-US" dirty="0" err="1" smtClean="0"/>
              <a:t>Laffer</a:t>
            </a:r>
            <a:r>
              <a:rPr lang="en-US" dirty="0" smtClean="0"/>
              <a:t> curve and the belief in Tax cuts (more later).  Proposed legislation to reduce taxes by 30%, which Regan will support</a:t>
            </a:r>
          </a:p>
          <a:p>
            <a:r>
              <a:rPr lang="en-US" b="1" dirty="0" smtClean="0"/>
              <a:t>Conservative Religious Revival </a:t>
            </a:r>
            <a:r>
              <a:rPr lang="en-US" dirty="0" smtClean="0"/>
              <a:t>– Lots of religious and TV leaders began talking about moral decay.  People like Oral Roberts, Pat Robertson, etc.  Televangelists had anywhere from 60-100 million viewers per week.  People saw a ‘godless’ takeover of various parts of the US (public schools, Roe v. Wade, etc.) this sparks Catholics and some Protestants to more for pro-life campaigns, etc. </a:t>
            </a:r>
          </a:p>
          <a:p>
            <a:r>
              <a:rPr lang="en-US" b="1" dirty="0" smtClean="0"/>
              <a:t>Elimination of Racial Preferences </a:t>
            </a:r>
            <a:r>
              <a:rPr lang="en-US" dirty="0" smtClean="0"/>
              <a:t>– LBJ had passed Affirmative Action. After suffering through stagflation, some whites based poor economic development on the requirement to hire minorities…Supreme Court case Regents of University of CA vs Bakke said that while race could be considered, racial quotas are unconstitutional.  </a:t>
            </a:r>
          </a:p>
          <a:p>
            <a:r>
              <a:rPr lang="en-US" b="1" dirty="0" smtClean="0"/>
              <a:t>De-Regulation of Business </a:t>
            </a:r>
            <a:r>
              <a:rPr lang="en-US" dirty="0" smtClean="0"/>
              <a:t>– Businesses pushed for less controlling and restrictive laws.  Pretty successful campaign.  Wanted to weaken labor unions, lower taxes, cut regulations, etc. </a:t>
            </a:r>
          </a:p>
          <a:p>
            <a:endParaRPr lang="en-US" dirty="0"/>
          </a:p>
        </p:txBody>
      </p:sp>
    </p:spTree>
    <p:extLst>
      <p:ext uri="{BB962C8B-B14F-4D97-AF65-F5344CB8AC3E}">
        <p14:creationId xmlns:p14="http://schemas.microsoft.com/office/powerpoint/2010/main" val="1606609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1"/>
            <a:ext cx="7772400" cy="838199"/>
          </a:xfrm>
        </p:spPr>
        <p:txBody>
          <a:bodyPr/>
          <a:lstStyle/>
          <a:p>
            <a:r>
              <a:rPr lang="en-US" sz="5400" dirty="0" smtClean="0"/>
              <a:t>Election of Ronald Reagan</a:t>
            </a:r>
            <a:endParaRPr lang="en-US" sz="5400" dirty="0"/>
          </a:p>
        </p:txBody>
      </p:sp>
      <p:sp>
        <p:nvSpPr>
          <p:cNvPr id="3" name="Subtitle 2"/>
          <p:cNvSpPr>
            <a:spLocks noGrp="1"/>
          </p:cNvSpPr>
          <p:nvPr>
            <p:ph type="subTitle" idx="1"/>
          </p:nvPr>
        </p:nvSpPr>
        <p:spPr>
          <a:xfrm>
            <a:off x="457200" y="5943600"/>
            <a:ext cx="6858000" cy="533400"/>
          </a:xfrm>
        </p:spPr>
        <p:txBody>
          <a:bodyPr>
            <a:normAutofit/>
          </a:bodyPr>
          <a:lstStyle/>
          <a:p>
            <a:r>
              <a:rPr lang="en-US" dirty="0" smtClean="0"/>
              <a:t>Real man vs Legend </a:t>
            </a:r>
            <a:endParaRPr lang="en-US" dirty="0"/>
          </a:p>
        </p:txBody>
      </p:sp>
      <p:pic>
        <p:nvPicPr>
          <p:cNvPr id="1026" name="Picture 2" descr="http://img3.etsystatic.com/002/0/6230905/il_fullxfull.352952363_bg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143000"/>
            <a:ext cx="7010400" cy="467360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p:cNvSpPr txBox="1">
            <a:spLocks/>
          </p:cNvSpPr>
          <p:nvPr/>
        </p:nvSpPr>
        <p:spPr>
          <a:xfrm>
            <a:off x="685800" y="6328064"/>
            <a:ext cx="6858000" cy="533400"/>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9pPr>
          </a:lstStyle>
          <a:p>
            <a:pPr algn="ctr"/>
            <a:r>
              <a:rPr lang="en-US" sz="1400" dirty="0" smtClean="0">
                <a:hlinkClick r:id="rId3"/>
              </a:rPr>
              <a:t>Miller Center </a:t>
            </a:r>
            <a:r>
              <a:rPr lang="en-US" sz="1400" dirty="0" smtClean="0"/>
              <a:t>&amp; </a:t>
            </a:r>
            <a:r>
              <a:rPr lang="en-US" sz="1400" dirty="0" smtClean="0">
                <a:hlinkClick r:id="rId4"/>
              </a:rPr>
              <a:t>American Experience</a:t>
            </a:r>
            <a:endParaRPr lang="en-US" sz="1400" dirty="0"/>
          </a:p>
        </p:txBody>
      </p:sp>
    </p:spTree>
    <p:extLst>
      <p:ext uri="{BB962C8B-B14F-4D97-AF65-F5344CB8AC3E}">
        <p14:creationId xmlns:p14="http://schemas.microsoft.com/office/powerpoint/2010/main" val="15965296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3319</TotalTime>
  <Words>4551</Words>
  <Application>Microsoft Office PowerPoint</Application>
  <PresentationFormat>On-screen Show (4:3)</PresentationFormat>
  <Paragraphs>343</Paragraphs>
  <Slides>59</Slides>
  <Notes>2</Notes>
  <HiddenSlides>2</HiddenSlides>
  <MMClips>4</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4" baseType="lpstr">
      <vt:lpstr>Arial</vt:lpstr>
      <vt:lpstr>Calibri</vt:lpstr>
      <vt:lpstr>Cambria</vt:lpstr>
      <vt:lpstr>Adjacency</vt:lpstr>
      <vt:lpstr>Photo Editor Photo</vt:lpstr>
      <vt:lpstr>But first…Logistics</vt:lpstr>
      <vt:lpstr>Period 9</vt:lpstr>
      <vt:lpstr>A Conservative Revolution? Period 9 Timeline</vt:lpstr>
      <vt:lpstr>Framework:</vt:lpstr>
      <vt:lpstr>Framework:</vt:lpstr>
      <vt:lpstr>Post New Deal Republicanism</vt:lpstr>
      <vt:lpstr>What would make people want to support less government? </vt:lpstr>
      <vt:lpstr>Conservative issues:  (a lot of this is at the end of the period 8 concept outline)</vt:lpstr>
      <vt:lpstr>Election of Ronald Reagan</vt:lpstr>
      <vt:lpstr>An intro to Ronald Reagan</vt:lpstr>
      <vt:lpstr>Answer the following from the 1982 State of the Union Address</vt:lpstr>
      <vt:lpstr>Pick one of the following activities to complete after you read</vt:lpstr>
      <vt:lpstr>Ronald Reagan</vt:lpstr>
      <vt:lpstr>Reagan’s Conservative Vision</vt:lpstr>
      <vt:lpstr>Reagan Public Approval Ratings</vt:lpstr>
      <vt:lpstr>Before National Politics</vt:lpstr>
      <vt:lpstr>“The Speech”</vt:lpstr>
      <vt:lpstr>The Republican Nomination</vt:lpstr>
      <vt:lpstr>PowerPoint Presentation</vt:lpstr>
      <vt:lpstr>The Reagan Revolution and the First Inaugural Address</vt:lpstr>
      <vt:lpstr>A Dramatic Start to the Reagan Presidency</vt:lpstr>
      <vt:lpstr>A Dramatic Start to the Reagan Presidency</vt:lpstr>
      <vt:lpstr>Reagan Public Approval Ratings</vt:lpstr>
      <vt:lpstr>A Dramatic Start to the Reagan Presidency</vt:lpstr>
      <vt:lpstr>9.1, I</vt:lpstr>
      <vt:lpstr>Reagan Policies</vt:lpstr>
      <vt:lpstr>Measuring Regan’s success</vt:lpstr>
      <vt:lpstr>George HW Bush Policies</vt:lpstr>
      <vt:lpstr>Clinton Policies Remember – the lone Democrat (besides Obama) of this period</vt:lpstr>
      <vt:lpstr>GW Bush</vt:lpstr>
      <vt:lpstr>The cold war comes to a close</vt:lpstr>
      <vt:lpstr>Regan’s Cold War</vt:lpstr>
      <vt:lpstr>HW Bush’s Cold War</vt:lpstr>
      <vt:lpstr>Persian Gulf War</vt:lpstr>
      <vt:lpstr>End of the Cold war</vt:lpstr>
      <vt:lpstr>PowerPoint Presentation</vt:lpstr>
      <vt:lpstr>PowerPoint Presentation</vt:lpstr>
      <vt:lpstr>Economic inequality</vt:lpstr>
      <vt:lpstr>PowerPoint Presentation</vt:lpstr>
      <vt:lpstr>Trade agreements, size of government, and financial system</vt:lpstr>
      <vt:lpstr>Fossil fuel</vt:lpstr>
      <vt:lpstr>Fossil Fuel</vt:lpstr>
      <vt:lpstr>.com</vt:lpstr>
      <vt:lpstr>PowerPoint Presentation</vt:lpstr>
      <vt:lpstr>American south and west</vt:lpstr>
      <vt:lpstr>Immigrants and Migrants</vt:lpstr>
      <vt:lpstr>Demographic changes</vt:lpstr>
      <vt:lpstr>Demographic Changes</vt:lpstr>
      <vt:lpstr>Other late 90s stuff…</vt:lpstr>
      <vt:lpstr>Other late 90s stuff…</vt:lpstr>
      <vt:lpstr>PowerPoint Presentation</vt:lpstr>
      <vt:lpstr>PowerPoint Presentation</vt:lpstr>
      <vt:lpstr>9/11/2001</vt:lpstr>
      <vt:lpstr>From the commander in chief’s perspective…</vt:lpstr>
      <vt:lpstr>Civil Liberties and Human Rights</vt:lpstr>
      <vt:lpstr>US Military Intervention in the Global War on Terror (GWoT)</vt:lpstr>
      <vt:lpstr>Obama and Beyond</vt:lpstr>
      <vt:lpstr>2016: Who’s next???</vt:lpstr>
      <vt:lpstr>Period 9 Timeline</vt:lpstr>
    </vt:vector>
  </TitlesOfParts>
  <Company>USD 229</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 9</dc:title>
  <dc:creator>Garcia, Lauren E.</dc:creator>
  <cp:lastModifiedBy>Garcia, Lauren E. 02</cp:lastModifiedBy>
  <cp:revision>71</cp:revision>
  <dcterms:created xsi:type="dcterms:W3CDTF">2015-04-06T12:39:45Z</dcterms:created>
  <dcterms:modified xsi:type="dcterms:W3CDTF">2017-04-11T14:19:18Z</dcterms:modified>
</cp:coreProperties>
</file>